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261" r:id="rId3"/>
    <p:sldId id="258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7" r:id="rId13"/>
    <p:sldId id="272" r:id="rId14"/>
    <p:sldId id="273" r:id="rId15"/>
    <p:sldId id="274" r:id="rId16"/>
    <p:sldId id="260" r:id="rId17"/>
  </p:sldIdLst>
  <p:sldSz cx="12192000" cy="6858000"/>
  <p:notesSz cx="6858000" cy="9144000"/>
  <p:embeddedFontLst>
    <p:embeddedFont>
      <p:font typeface="微软雅黑" panose="020B0503020204020204" charset="-122"/>
      <p:regular r:id="rId22"/>
    </p:embeddedFont>
    <p:embeddedFont>
      <p:font typeface="Verdana" panose="020B0604030504040204" pitchFamily="34" charset="0"/>
      <p:regular r:id="rId23"/>
      <p:bold r:id="rId24"/>
      <p:italic r:id="rId25"/>
      <p:boldItalic r:id="rId26"/>
    </p:embeddedFont>
    <p:embeddedFont>
      <p:font typeface="Cambria Math" panose="02040503050406030204" charset="0"/>
      <p:regular r:id="rId27"/>
    </p:embeddedFont>
    <p:embeddedFont>
      <p:font typeface="Arial Black" panose="020B0A04020102020204" pitchFamily="34" charset="0"/>
      <p:bold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9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00000"/>
    <a:srgbClr val="252AA8"/>
    <a:srgbClr val="FBE44F"/>
    <a:srgbClr val="E2E000"/>
    <a:srgbClr val="FFFD25"/>
    <a:srgbClr val="E4F900"/>
    <a:srgbClr val="2094CE"/>
    <a:srgbClr val="DF6B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14" y="62"/>
      </p:cViewPr>
      <p:guideLst>
        <p:guide orient="horz" pos="2064"/>
        <p:guide pos="390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142.xml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Hello everyone, thanks for joining this presentation.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My name is Kaijie Zeng and I’ m a first-year master student at Southeast University.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Today, It’s my honor to present our paper“Efficient Muiti-User Hybrid Precoding and Combining for Millimeter-Wave Massive MIMO Systems”.</a:t>
            </a:r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数字域消除剩余的干扰，基于模拟域建立的等效系带信道：</a:t>
            </a:r>
            <a:r>
              <a:rPr lang="en-US" altLang="zh-CN"/>
              <a:t>The </a:t>
            </a:r>
            <a:r>
              <a:rPr lang="en-US" altLang="zh-CN" b="1"/>
              <a:t>remaining interference and noise</a:t>
            </a:r>
            <a:r>
              <a:rPr lang="en-US" altLang="zh-CN"/>
              <a:t> is managed in the digital stage by using regularized channel diagonalization, or RCD method, based on the equivalent baseband channel established by the analog design.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数字域由</a:t>
            </a:r>
            <a:r>
              <a:rPr lang="en-US" altLang="zh-CN"/>
              <a:t> MMSE </a:t>
            </a:r>
            <a:r>
              <a:rPr lang="zh-CN" altLang="en-US"/>
              <a:t>准则设计，消除剩余的</a:t>
            </a:r>
            <a:r>
              <a:rPr lang="en-US" altLang="zh-CN"/>
              <a:t> MUI</a:t>
            </a:r>
            <a:r>
              <a:rPr lang="zh-CN" altLang="en-US"/>
              <a:t>：</a:t>
            </a:r>
            <a:r>
              <a:rPr lang="en-US" altLang="zh-CN"/>
              <a:t>In this stage, the digital precoder is first designed under the minimum mean-square error criterion, which effectively </a:t>
            </a:r>
            <a:r>
              <a:rPr lang="en-US" altLang="zh-CN" b="1"/>
              <a:t>suppresses the residual MUI and noise to negligible levels</a:t>
            </a:r>
            <a:r>
              <a:rPr lang="en-US" altLang="zh-CN"/>
              <a:t>.</a:t>
            </a:r>
            <a:endParaRPr lang="en-US" altLang="zh-CN"/>
          </a:p>
          <a:p>
            <a:r>
              <a:rPr lang="en-US" altLang="zh-CN"/>
              <a:t>3. </a:t>
            </a:r>
            <a:r>
              <a:rPr lang="zh-CN" altLang="en-US"/>
              <a:t>这使得</a:t>
            </a:r>
            <a:r>
              <a:rPr lang="en-US" altLang="zh-CN"/>
              <a:t>MS</a:t>
            </a:r>
            <a:r>
              <a:rPr lang="zh-CN" altLang="en-US"/>
              <a:t>可以在各自的子信道中优化传输：</a:t>
            </a:r>
            <a:r>
              <a:rPr lang="en-US" altLang="zh-CN"/>
              <a:t>This enables each MS to optimize its transmission within its effective subchannel,</a:t>
            </a:r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其中，用户内干扰被子信道的最优数字预编码器和数字合并器消除：</a:t>
            </a:r>
            <a:r>
              <a:rPr lang="en-US" altLang="zh-CN"/>
              <a:t>where the intra-user interference is further eliminated through</a:t>
            </a:r>
            <a:r>
              <a:rPr lang="en-US" altLang="zh-CN" b="1"/>
              <a:t> the optimal digital precoder of the subchannel </a:t>
            </a:r>
            <a:r>
              <a:rPr lang="en-US" altLang="zh-CN"/>
              <a:t> and the </a:t>
            </a:r>
            <a:r>
              <a:rPr lang="en-US" altLang="zh-CN" b="1"/>
              <a:t>digital combiner </a:t>
            </a:r>
            <a:endParaRPr lang="en-US" altLang="zh-CN"/>
          </a:p>
          <a:p>
            <a:r>
              <a:rPr lang="en-US" altLang="zh-CN"/>
              <a:t>5. </a:t>
            </a:r>
            <a:r>
              <a:rPr lang="zh-CN" altLang="en-US"/>
              <a:t>最后，数字预编码器被归一化：</a:t>
            </a:r>
            <a:r>
              <a:rPr lang="en-US" altLang="zh-CN"/>
              <a:t>Finally, the overall digital precoder is normalized to satisfy the total transmit power constraint.</a:t>
            </a:r>
            <a:endParaRPr lang="en-US" altLang="zh-CN"/>
          </a:p>
          <a:p>
            <a:r>
              <a:rPr lang="en-US" altLang="zh-CN"/>
              <a:t>6. </a:t>
            </a:r>
            <a:r>
              <a:rPr lang="zh-CN" altLang="en-US"/>
              <a:t>总结：</a:t>
            </a:r>
            <a:r>
              <a:rPr lang="en-US" altLang="zh-CN"/>
              <a:t>In summary, the proposed Efficient Muiti-User Hybrid Precoding and Combining, or EMU-HPC method is shown in Algorithm 2 on the right side.</a:t>
            </a:r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In this section, we analyze the computational complexity and feedback overhead.</a:t>
            </a:r>
            <a:endParaRPr lang="en-US" altLang="zh-CN"/>
          </a:p>
          <a:p>
            <a:r>
              <a:rPr lang="en-US" altLang="zh-CN"/>
              <a:t>For the complexity analysis, t</a:t>
            </a:r>
            <a:r>
              <a:rPr lang="en-US" altLang="zh-CN" b="1"/>
              <a:t>he figure shows that the complexity of the EMU-HPC algorithm is significantly lower than existing ones</a:t>
            </a:r>
            <a:r>
              <a:rPr lang="en-US" altLang="zh-CN"/>
              <a:t>, </a:t>
            </a:r>
            <a:r>
              <a:rPr lang="en-US" altLang="zh-CN">
                <a:sym typeface="+mn-ea"/>
              </a:rPr>
              <a:t>as verified by simulations.</a:t>
            </a:r>
            <a:endParaRPr lang="en-US" altLang="zh-CN"/>
          </a:p>
          <a:p>
            <a:r>
              <a:rPr lang="en-US" altLang="zh-CN"/>
              <a:t>This improvement arises because because the EMU-HPC algorithm reduces the complexity order in the analog stage from the </a:t>
            </a:r>
            <a:r>
              <a:rPr lang="en-US" altLang="zh-CN" b="1"/>
              <a:t>quadretic </a:t>
            </a:r>
            <a:r>
              <a:rPr lang="en-US" altLang="zh-CN"/>
              <a:t>of N_r to the product N_{epoch}N_{s}N_{r}, where N_{epoch} is the maximum number of epochs in VR-PCA. This demonstrates the proposed EMU-HPC is computationally efficient.</a:t>
            </a:r>
            <a:endParaRPr lang="en-US" altLang="zh-CN"/>
          </a:p>
          <a:p>
            <a:r>
              <a:rPr lang="en-US" altLang="zh-CN"/>
              <a:t>For feedback overhead analysis, we note that feedback overhead is quantified in terms of the number of fed-back matrix elements. Without allternation, the feedback overhead of EMU-HPC is at the minimal level, significantly lower than that required by SROA, which requires alternating optimization.</a:t>
            </a: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In simulations, we evaluate the proposed EMU-HPC algorithm in the following three aspects.</a:t>
            </a:r>
            <a:endParaRPr lang="en-US" altLang="zh-CN"/>
          </a:p>
          <a:p>
            <a:pPr marL="285750" indent="-285750" algn="l" fontAlgn="auto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en-US" altLang="zh-CN"/>
              <a:t>For sum-rate performance, EMU-HPC outperforms other hybrid schemes, except at very low SNR. This improvement is mainly achieved through 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joint analog-digital interference suppression scheme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l" fontAlgn="auto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en-US" altLang="zh-CN"/>
              <a:t>For multiplexing performance, EMU-HPC achieves higher sum-rate than other hybrid schemes at medium and high K, where K is the number of MS, and remains competitive at low K, which is mainly attributed to the balance between array gains and MUI suppression in analog precoding.</a:t>
            </a:r>
            <a:endParaRPr lang="en-US" altLang="zh-CN"/>
          </a:p>
          <a:p>
            <a:pPr marL="285750" indent="-285750" algn="l" fontAlgn="auto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en-US" altLang="zh-CN"/>
              <a:t>For computational complexity, EMU-HPC has the lowest complexity, only 2 eopchs in each VR-PCA are </a:t>
            </a:r>
            <a:r>
              <a:rPr kumimoji="1" lang="en-US" altLang="zh-CN" dirty="0">
                <a:uFillTx/>
                <a:latin typeface="Times New Roman" panose="02020603050405020304" charset="0"/>
                <a:sym typeface="+mn-ea"/>
              </a:rPr>
              <a:t>sufficient to outperform both HySBD and SROA.</a:t>
            </a:r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In this paper, we propose the EMU-HPC method for mmWave massive MU-MIMO to improve the sum-rate with low feedback overhead. NI-GLRAM is employed in the analog stage to maximize the array gain with minimal feedback. VR-PCA is employed in analog combining for low complexity, while joint analog–digital interference suppression is performed for higher sum-rate performance. Numerical results demonstrate that EMU-HPC achieves better sum-rate performance compared with existing hybrid precoding and combining algorithms.</a:t>
            </a:r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That’s all for my presentation. Thank you for your kind attention.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This presentation consists of the following 6 parts.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新应用的出现需要高数据率：</a:t>
            </a:r>
            <a:r>
              <a:rPr lang="en-US" altLang="zh-CN"/>
              <a:t>Nowadays, as the emergence of new applications such as AR/VR, ISAC, etc, 5G and beyond needs to support the soaring demand for higher data throughput.</a:t>
            </a:r>
            <a:endParaRPr lang="en-US" altLang="zh-CN"/>
          </a:p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高数据率的公式，以及获得方式：</a:t>
            </a:r>
            <a:r>
              <a:rPr lang="en-US" altLang="zh-CN"/>
              <a:t>According to Shannon’s capacity formula, this requirement can be met by exploring higher frequency bands, such as the millimeter-wave band; efficient utilization of spatial resources, such as massive MIMO; and employing advanced transmission techniques, such as precoding.</a:t>
            </a:r>
            <a:endParaRPr lang="en-US" altLang="zh-CN"/>
          </a:p>
          <a:p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预编码在毫米波和大规模</a:t>
            </a:r>
            <a:r>
              <a:rPr lang="en-US" altLang="zh-CN">
                <a:sym typeface="+mn-ea"/>
              </a:rPr>
              <a:t> MIMO </a:t>
            </a:r>
            <a:r>
              <a:rPr lang="zh-CN" altLang="en-US">
                <a:sym typeface="+mn-ea"/>
              </a:rPr>
              <a:t>中发挥作用；</a:t>
            </a:r>
            <a:r>
              <a:rPr lang="en-US" altLang="zh-CN"/>
              <a:t>Precoding plays an important role in the reciprocal integration of millimeter-wave and massive MIMO to effectively compensate for severe path loss and enables high sum-rate.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4. </a:t>
            </a:r>
            <a:r>
              <a:rPr lang="zh-CN" altLang="en-US">
                <a:sym typeface="+mn-ea"/>
              </a:rPr>
              <a:t>全数字预编码的问题：</a:t>
            </a:r>
            <a:r>
              <a:rPr lang="en-US" altLang="zh-CN"/>
              <a:t>However, fully digital precoding structure is impractical due to its prohibitive hardware cost and power consumption from per-antenna radio frequency (RF) chains.</a:t>
            </a:r>
            <a:endParaRPr lang="en-US" altLang="zh-CN"/>
          </a:p>
          <a:p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混合预编码的引入：</a:t>
            </a:r>
            <a:r>
              <a:rPr lang="en-US" altLang="zh-CN"/>
              <a:t>To tackle this problem, hybrid precoding structure has emerged as an alternative, which connects a digital precoder with an analog one with far fewer RF chains to maximize the downlink sum-rate.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多用户</a:t>
            </a:r>
            <a:r>
              <a:rPr lang="en-US" altLang="zh-CN"/>
              <a:t>(MU)</a:t>
            </a:r>
            <a:r>
              <a:rPr lang="zh-CN" altLang="en-US"/>
              <a:t>混合预编码中的冲突，具体是什么？：</a:t>
            </a:r>
            <a:r>
              <a:rPr lang="en-US" altLang="zh-CN"/>
              <a:t>However, in multi-user MIMO, or MU-MIMO hybrid precoding and combining, we identified a conflict between sum-rate maximization and low feedback overhead.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特别地，高合速率的算法依赖交替优化，导致高反馈开销：</a:t>
            </a:r>
            <a:r>
              <a:rPr lang="en-US" altLang="zh-CN"/>
              <a:t>Specifically, existing algorithms with high sum-rates </a:t>
            </a:r>
            <a:r>
              <a:rPr lang="en-US" altLang="zh-CN" b="1"/>
              <a:t>tend to</a:t>
            </a:r>
            <a:r>
              <a:rPr lang="en-US" altLang="zh-CN"/>
              <a:t> rely on alternating optimization, which results in high feedback overhead. </a:t>
            </a:r>
            <a:endParaRPr lang="en-US" altLang="zh-CN"/>
          </a:p>
          <a:p>
            <a:r>
              <a:rPr lang="en-US" altLang="zh-CN"/>
              <a:t>3. </a:t>
            </a:r>
            <a:r>
              <a:rPr lang="zh-CN" altLang="en-US"/>
              <a:t>相反，低反馈开销的算法倾向于提供不足的合速率：</a:t>
            </a:r>
            <a:r>
              <a:rPr lang="en-US" altLang="zh-CN"/>
              <a:t>In contrast, algorithms with low feedback overhead tend to provide insufficient sum-rate.</a:t>
            </a:r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这就是一个研究差距：</a:t>
            </a:r>
            <a:r>
              <a:rPr lang="en-US" altLang="zh-CN"/>
              <a:t>This is a clear research gap. </a:t>
            </a:r>
            <a:endParaRPr lang="en-US" altLang="zh-CN"/>
          </a:p>
          <a:p>
            <a:r>
              <a:rPr lang="en-US" altLang="zh-CN"/>
              <a:t>5. </a:t>
            </a:r>
            <a:r>
              <a:rPr lang="zh-CN" altLang="en-US"/>
              <a:t>受此启发，我们提出既有高数据率，又有低反馈开销的</a:t>
            </a:r>
            <a:r>
              <a:rPr lang="en-US" altLang="zh-CN"/>
              <a:t> EMU-HPC</a:t>
            </a:r>
            <a:r>
              <a:rPr lang="zh-CN" altLang="en-US"/>
              <a:t>：</a:t>
            </a:r>
            <a:r>
              <a:rPr lang="en-US" altLang="zh-CN"/>
              <a:t>Inspired by this, we propose a hybrid precoding and combining scheme called EMU-HPC that attains superior performance with minimal feedback overhead.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系统模型：</a:t>
            </a:r>
            <a:r>
              <a:rPr lang="en-US" altLang="zh-CN"/>
              <a:t>For system model, we cosider a single-cell MU-MIMO downlink system. 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数量关系：</a:t>
            </a:r>
            <a:r>
              <a:rPr lang="en-US" altLang="zh-CN"/>
              <a:t>The base station (or BS) equipped with </a:t>
            </a:r>
            <a:r>
              <a:rPr lang="en-US" altLang="zh-CN" b="1"/>
              <a:t>Nt transmit antennas</a:t>
            </a:r>
            <a:r>
              <a:rPr lang="en-US" altLang="zh-CN"/>
              <a:t> and</a:t>
            </a:r>
            <a:r>
              <a:rPr lang="en-US" altLang="zh-CN" b="1"/>
              <a:t> Mt RF chains</a:t>
            </a:r>
            <a:r>
              <a:rPr lang="en-US" altLang="zh-CN"/>
              <a:t> serves </a:t>
            </a:r>
            <a:r>
              <a:rPr lang="en-US" altLang="zh-CN" b="1"/>
              <a:t>K mobile station</a:t>
            </a:r>
            <a:r>
              <a:rPr lang="en-US" altLang="zh-CN"/>
              <a:t>, or MS and each MS has </a:t>
            </a:r>
            <a:r>
              <a:rPr lang="en-US" altLang="zh-CN" b="1"/>
              <a:t>Nr receive antennas</a:t>
            </a:r>
            <a:r>
              <a:rPr lang="en-US" altLang="zh-CN"/>
              <a:t> and </a:t>
            </a:r>
            <a:r>
              <a:rPr lang="en-US" altLang="zh-CN" b="1"/>
              <a:t>Mr RF chains</a:t>
            </a:r>
            <a:r>
              <a:rPr lang="en-US" altLang="zh-CN"/>
              <a:t> to multiplex </a:t>
            </a:r>
            <a:r>
              <a:rPr lang="en-US" altLang="zh-CN" b="1"/>
              <a:t>Ns data streams</a:t>
            </a:r>
            <a:r>
              <a:rPr lang="en-US" altLang="zh-CN"/>
              <a:t>. To minimize the hardware cost, we assume to use the </a:t>
            </a:r>
            <a:r>
              <a:rPr lang="en-US" altLang="zh-CN" b="1"/>
              <a:t>least </a:t>
            </a:r>
            <a:r>
              <a:rPr lang="en-US" altLang="zh-CN"/>
              <a:t>number of RF chains at both the BS and all MS.</a:t>
            </a:r>
            <a:endParaRPr lang="en-US" altLang="zh-CN"/>
          </a:p>
          <a:p>
            <a:r>
              <a:rPr lang="en-US" altLang="zh-CN"/>
              <a:t>3. </a:t>
            </a:r>
            <a:r>
              <a:rPr lang="zh-CN" altLang="en-US"/>
              <a:t>信道建模与信号处理流程：</a:t>
            </a:r>
            <a:r>
              <a:rPr lang="en-US" altLang="zh-CN"/>
              <a:t>The millimeter-wave channel is modeled by the Saleh-Valenzuela model. At the BS, the data streams is processed by a digital precoder and an analog precoder before transmission, and at each MS, the received signal is processed by an analog combiner and a digital combiner.</a:t>
            </a:r>
            <a:endParaRPr lang="en-US" altLang="zh-CN"/>
          </a:p>
          <a:p>
            <a:r>
              <a:rPr lang="en-US" altLang="zh-CN"/>
              <a:t>4. SINR</a:t>
            </a:r>
            <a:r>
              <a:rPr lang="zh-CN" altLang="en-US"/>
              <a:t>：</a:t>
            </a:r>
            <a:r>
              <a:rPr lang="en-US" altLang="zh-CN"/>
              <a:t>From the SINR of each received data stream, it is evident that desired signal power degrades due to the existence of </a:t>
            </a:r>
            <a:r>
              <a:rPr lang="en-US" altLang="zh-CN" b="1"/>
              <a:t>multi-user interference</a:t>
            </a:r>
            <a:r>
              <a:rPr lang="en-US" altLang="zh-CN"/>
              <a:t>, </a:t>
            </a:r>
            <a:r>
              <a:rPr lang="en-US" altLang="zh-CN" b="1"/>
              <a:t>intra-user interference</a:t>
            </a:r>
            <a:r>
              <a:rPr lang="en-US" altLang="zh-CN"/>
              <a:t>, and </a:t>
            </a:r>
            <a:r>
              <a:rPr lang="en-US" altLang="zh-CN" b="1"/>
              <a:t>the noise</a:t>
            </a:r>
            <a:r>
              <a:rPr lang="en-US" altLang="zh-CN"/>
              <a:t>.</a:t>
            </a:r>
            <a:endParaRPr lang="en-US" altLang="zh-CN"/>
          </a:p>
          <a:p>
            <a:r>
              <a:rPr lang="en-US" altLang="zh-CN"/>
              <a:t>5. </a:t>
            </a:r>
            <a:r>
              <a:rPr lang="zh-CN" altLang="en-US"/>
              <a:t>约束：模拟域恒模约束、发送总功率约束：</a:t>
            </a:r>
            <a:r>
              <a:rPr lang="en-US" altLang="zh-CN"/>
              <a:t>Additionally, since analog precoders and combiners are implemented by </a:t>
            </a:r>
            <a:r>
              <a:rPr lang="en-US" altLang="zh-CN" b="1"/>
              <a:t>phase shifters</a:t>
            </a:r>
            <a:r>
              <a:rPr lang="en-US" altLang="zh-CN"/>
              <a:t>, their entries are subject to </a:t>
            </a:r>
            <a:r>
              <a:rPr lang="en-US" altLang="zh-CN" b="1"/>
              <a:t>constant modulus constraints</a:t>
            </a:r>
            <a:r>
              <a:rPr lang="en-US" altLang="zh-CN"/>
              <a:t>. </a:t>
            </a:r>
            <a:endParaRPr lang="en-US" altLang="zh-CN"/>
          </a:p>
          <a:p>
            <a:r>
              <a:rPr lang="en-US" altLang="zh-CN"/>
              <a:t>Plus, a total transmit power constraint is imposed on the hybrid precoders.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高斯符号时，设计混合预编码的问题建模：</a:t>
            </a:r>
            <a:r>
              <a:rPr lang="en-US" altLang="zh-CN"/>
              <a:t>Assuming Gaussian data symbols, the design problem of hybrid precoding and combining to maximize the sum-rate is formulated.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但是，直接优化不可能，因为存在非凸的恒模约束：</a:t>
            </a:r>
            <a:r>
              <a:rPr lang="en-US" altLang="zh-CN"/>
              <a:t>However, direct optimization it is almost impossible since the </a:t>
            </a:r>
            <a:r>
              <a:rPr lang="en-US" altLang="zh-CN" b="1"/>
              <a:t>non-convex</a:t>
            </a:r>
            <a:r>
              <a:rPr lang="en-US" altLang="zh-CN"/>
              <a:t> constant modulus constraints makes </a:t>
            </a:r>
            <a:r>
              <a:rPr lang="en-US" altLang="zh-CN" b="1"/>
              <a:t>the global optimum intractable</a:t>
            </a:r>
            <a:r>
              <a:rPr lang="en-US" altLang="zh-CN"/>
              <a:t>.</a:t>
            </a:r>
            <a:endParaRPr lang="en-US" altLang="zh-CN"/>
          </a:p>
          <a:p>
            <a:r>
              <a:rPr lang="en-US" altLang="zh-CN"/>
              <a:t>3. </a:t>
            </a:r>
            <a:r>
              <a:rPr lang="zh-CN" altLang="en-US"/>
              <a:t>避免直接设计，采取二阶段设计模式：</a:t>
            </a:r>
            <a:r>
              <a:rPr lang="en-US" altLang="zh-CN"/>
              <a:t>As a result, existing methods adopt the </a:t>
            </a:r>
            <a:r>
              <a:rPr lang="en-US" altLang="zh-CN" b="1"/>
              <a:t>two-stage design pattern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第一，实现模拟域设计，最大化阵列增益：</a:t>
            </a:r>
            <a:r>
              <a:rPr lang="en-US" altLang="zh-CN"/>
              <a:t>Firstly, the analog stage design is performed to </a:t>
            </a:r>
            <a:r>
              <a:rPr lang="en-US" altLang="zh-CN" b="1"/>
              <a:t>maximize the array gains</a:t>
            </a:r>
            <a:r>
              <a:rPr lang="en-US" altLang="zh-CN"/>
              <a:t> and derive the analog precoder and combiners.</a:t>
            </a:r>
            <a:endParaRPr lang="en-US" altLang="zh-CN"/>
          </a:p>
          <a:p>
            <a:r>
              <a:rPr lang="en-US" altLang="zh-CN"/>
              <a:t>5. </a:t>
            </a:r>
            <a:r>
              <a:rPr lang="zh-CN" altLang="en-US"/>
              <a:t>基于模拟，数字域设计用于管理干扰和噪声：</a:t>
            </a:r>
            <a:r>
              <a:rPr lang="en-US" altLang="zh-CN"/>
              <a:t>Then, based on this, the digital stage design is conducted to </a:t>
            </a:r>
            <a:r>
              <a:rPr lang="en-US" altLang="zh-CN" b="1"/>
              <a:t>manage the interference and noise</a:t>
            </a:r>
            <a:r>
              <a:rPr lang="en-US" altLang="zh-CN"/>
              <a:t>.</a:t>
            </a:r>
            <a:endParaRPr lang="en-US" altLang="zh-CN"/>
          </a:p>
          <a:p>
            <a:r>
              <a:rPr lang="en-US" altLang="zh-CN"/>
              <a:t>6. </a:t>
            </a:r>
            <a:r>
              <a:rPr lang="zh-CN" altLang="en-US"/>
              <a:t>特别地，我们模拟域的矩阵近似，传统求解方式：</a:t>
            </a:r>
            <a:r>
              <a:rPr lang="en-US" altLang="zh-CN"/>
              <a:t>Specifically, the analog stage design can be obtained by </a:t>
            </a:r>
            <a:r>
              <a:rPr lang="en-US" altLang="zh-CN" b="1"/>
              <a:t>matrix approximation</a:t>
            </a:r>
            <a:r>
              <a:rPr lang="en-US" altLang="zh-CN"/>
              <a:t>,  which is </a:t>
            </a:r>
            <a:r>
              <a:rPr lang="en-US" altLang="zh-CN" b="1"/>
              <a:t>conventionally </a:t>
            </a:r>
            <a:r>
              <a:rPr lang="en-US" altLang="zh-CN"/>
              <a:t>solved by the Generalized Low-Rank Approximations of Matrices, or GLRAM, framework.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第一重挑战，传统</a:t>
            </a:r>
            <a:r>
              <a:rPr lang="en-US" altLang="zh-CN"/>
              <a:t> GLRAM </a:t>
            </a:r>
            <a:r>
              <a:rPr lang="zh-CN" altLang="en-US"/>
              <a:t>中的交替优化导致高反馈开销，进而导致通信时延并阻碍实际部署：</a:t>
            </a:r>
            <a:r>
              <a:rPr lang="en-US" altLang="zh-CN"/>
              <a:t>Here arises the first challenge, the </a:t>
            </a:r>
            <a:r>
              <a:rPr lang="en-US" altLang="zh-CN" b="1"/>
              <a:t>alternating optimization </a:t>
            </a:r>
            <a:r>
              <a:rPr lang="en-US" altLang="zh-CN"/>
              <a:t>involved in the conventional GLRAM framework leads to </a:t>
            </a:r>
            <a:r>
              <a:rPr lang="en-US" altLang="zh-CN" b="1"/>
              <a:t>prohibitive feedback overhead</a:t>
            </a:r>
            <a:r>
              <a:rPr lang="en-US" altLang="zh-CN"/>
              <a:t>, which may cause </a:t>
            </a:r>
            <a:r>
              <a:rPr lang="en-US" altLang="zh-CN" b="1"/>
              <a:t>extra communication delays</a:t>
            </a:r>
            <a:r>
              <a:rPr lang="en-US" altLang="zh-CN"/>
              <a:t> and </a:t>
            </a:r>
            <a:r>
              <a:rPr lang="en-US" altLang="zh-CN" b="1"/>
              <a:t>hinder practical deployment</a:t>
            </a:r>
            <a:r>
              <a:rPr lang="en-US" altLang="zh-CN"/>
              <a:t>.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看左侧：为了解决我们提出使用</a:t>
            </a:r>
            <a:r>
              <a:rPr lang="en-US" altLang="zh-CN"/>
              <a:t> NI-GLRAM</a:t>
            </a:r>
            <a:r>
              <a:rPr lang="zh-CN" altLang="en-US"/>
              <a:t>：</a:t>
            </a:r>
            <a:r>
              <a:rPr lang="en-US" altLang="zh-CN"/>
              <a:t>To reduce the feedback in the analog stage, we employ a </a:t>
            </a:r>
            <a:r>
              <a:rPr lang="en-US" altLang="zh-CN" b="1"/>
              <a:t>Non-Iterative</a:t>
            </a:r>
            <a:r>
              <a:rPr lang="en-US" altLang="zh-CN"/>
              <a:t> GLRAM, or </a:t>
            </a:r>
            <a:r>
              <a:rPr lang="en-US" altLang="zh-CN" b="1"/>
              <a:t>NI</a:t>
            </a:r>
            <a:r>
              <a:rPr lang="en-US" altLang="zh-CN"/>
              <a:t>-GLRAM, framework.</a:t>
            </a:r>
            <a:endParaRPr lang="en-US" altLang="zh-CN"/>
          </a:p>
          <a:p>
            <a:r>
              <a:rPr lang="en-US" altLang="zh-CN"/>
              <a:t>--- </a:t>
            </a:r>
            <a:r>
              <a:rPr lang="zh-CN" altLang="en-US"/>
              <a:t>具体用</a:t>
            </a:r>
            <a:r>
              <a:rPr lang="en-US" altLang="zh-CN"/>
              <a:t> NI-GLRAM </a:t>
            </a:r>
            <a:r>
              <a:rPr lang="zh-CN" altLang="en-US"/>
              <a:t>做模拟合并</a:t>
            </a:r>
            <a:r>
              <a:rPr lang="en-US" altLang="zh-CN"/>
              <a:t> ---</a:t>
            </a:r>
            <a:endParaRPr lang="en-US" altLang="zh-CN"/>
          </a:p>
          <a:p>
            <a:r>
              <a:rPr lang="en-US" altLang="zh-CN"/>
              <a:t>2-1. </a:t>
            </a:r>
            <a:r>
              <a:rPr lang="zh-CN" altLang="en-US"/>
              <a:t>具体地，每个用户的模拟合并被解耦为一个阵列增益问题：</a:t>
            </a:r>
            <a:r>
              <a:rPr lang="en-US" altLang="zh-CN"/>
              <a:t>Specifically, at each MS, the analog combining design is </a:t>
            </a:r>
            <a:r>
              <a:rPr lang="en-US" altLang="zh-CN" b="1"/>
              <a:t>decoupled </a:t>
            </a:r>
            <a:r>
              <a:rPr lang="en-US" altLang="zh-CN"/>
              <a:t>as an array-gain maximization problem that </a:t>
            </a:r>
            <a:r>
              <a:rPr lang="en-US" altLang="zh-CN" b="1"/>
              <a:t>solely depends on the physical channel</a:t>
            </a:r>
            <a:r>
              <a:rPr lang="en-US" altLang="zh-CN"/>
              <a:t>.</a:t>
            </a:r>
            <a:endParaRPr lang="en-US" altLang="zh-CN"/>
          </a:p>
          <a:p>
            <a:r>
              <a:rPr lang="en-US" altLang="zh-CN"/>
              <a:t>2-2. </a:t>
            </a:r>
            <a:r>
              <a:rPr lang="zh-CN" altLang="en-US"/>
              <a:t>除去恒模约束，其对应的半酉解由</a:t>
            </a:r>
            <a:r>
              <a:rPr lang="en-US" altLang="zh-CN"/>
              <a:t> TSVD </a:t>
            </a:r>
            <a:r>
              <a:rPr lang="zh-CN" altLang="en-US"/>
              <a:t>获得：</a:t>
            </a:r>
            <a:r>
              <a:rPr lang="en-US" altLang="zh-CN" b="1"/>
              <a:t>Without constant modulus</a:t>
            </a:r>
            <a:r>
              <a:rPr lang="en-US" altLang="zh-CN"/>
              <a:t>, The corresponding semi-unitary solution is obtained through a truncated singular value decomposition, or TSVD of the channel.</a:t>
            </a:r>
            <a:endParaRPr lang="en-US" altLang="zh-CN"/>
          </a:p>
          <a:p>
            <a:r>
              <a:rPr lang="en-US" altLang="zh-CN"/>
              <a:t>2-3. </a:t>
            </a:r>
            <a:r>
              <a:rPr lang="zh-CN" altLang="en-US"/>
              <a:t>进一步降低计算负担：</a:t>
            </a:r>
            <a:r>
              <a:rPr lang="en-US" altLang="zh-CN"/>
              <a:t>To further reduce the computational load at the MS, the TSVD is efficiently computed using the </a:t>
            </a:r>
            <a:r>
              <a:rPr lang="en-US" altLang="zh-CN" b="1"/>
              <a:t>Variance-Reduced Principal Component Analysis</a:t>
            </a:r>
            <a:r>
              <a:rPr lang="en-US" altLang="zh-CN"/>
              <a:t>, or </a:t>
            </a:r>
            <a:r>
              <a:rPr lang="en-US" altLang="zh-CN" b="1"/>
              <a:t>VR-PCA</a:t>
            </a:r>
            <a:r>
              <a:rPr lang="en-US" altLang="zh-CN"/>
              <a:t>, method within the LazySVD framework.</a:t>
            </a:r>
            <a:endParaRPr lang="en-US" altLang="zh-CN"/>
          </a:p>
          <a:p>
            <a:r>
              <a:rPr lang="en-US" altLang="zh-CN"/>
              <a:t>2-4. </a:t>
            </a:r>
            <a:r>
              <a:rPr lang="zh-CN" altLang="en-US"/>
              <a:t>最后，相位提取：</a:t>
            </a:r>
            <a:r>
              <a:rPr lang="en-US" altLang="zh-CN"/>
              <a:t>Finally, </a:t>
            </a:r>
            <a:r>
              <a:rPr lang="en-US" altLang="zh-CN">
                <a:sym typeface="+mn-ea"/>
              </a:rPr>
              <a:t>The analog combiner is derived by </a:t>
            </a:r>
            <a:r>
              <a:rPr lang="en-US" altLang="zh-CN" b="1">
                <a:sym typeface="+mn-ea"/>
              </a:rPr>
              <a:t>phase-extracting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the resulting semi-unitary matrix due to the constant modulus constraint.</a:t>
            </a:r>
            <a:endParaRPr lang="en-US" altLang="zh-CN"/>
          </a:p>
          <a:p>
            <a:r>
              <a:rPr lang="en-US" altLang="zh-CN"/>
              <a:t>--- NI-GLRAM </a:t>
            </a:r>
            <a:r>
              <a:rPr lang="zh-CN" altLang="en-US"/>
              <a:t>做模拟预编码</a:t>
            </a:r>
            <a:r>
              <a:rPr lang="en-US" altLang="zh-CN"/>
              <a:t> ---</a:t>
            </a:r>
            <a:endParaRPr lang="en-US" altLang="zh-CN"/>
          </a:p>
          <a:p>
            <a:r>
              <a:rPr lang="en-US" altLang="zh-CN"/>
              <a:t>3-1 </a:t>
            </a:r>
            <a:r>
              <a:rPr lang="zh-CN" altLang="en-US"/>
              <a:t>反馈中间信道，基于中间信道和</a:t>
            </a:r>
            <a:r>
              <a:rPr lang="en-US" altLang="zh-CN"/>
              <a:t> NI-GLRAM </a:t>
            </a:r>
            <a:r>
              <a:rPr lang="zh-CN" altLang="en-US"/>
              <a:t>得到了模拟预编码问题：</a:t>
            </a:r>
            <a:r>
              <a:rPr lang="en-US" altLang="zh-CN"/>
              <a:t>After analog combining, each MS is required to </a:t>
            </a:r>
            <a:r>
              <a:rPr lang="en-US" altLang="zh-CN" b="1"/>
              <a:t>feed back only an intermediate channel H k,bar</a:t>
            </a:r>
            <a:r>
              <a:rPr lang="en-US" altLang="zh-CN"/>
              <a:t> to the BS. Based on all fed-back channel and the NI-GLRAM framework, the array-gain maximization problem for analog precoding is then given.</a:t>
            </a:r>
            <a:endParaRPr lang="en-US" altLang="zh-CN"/>
          </a:p>
          <a:p>
            <a:r>
              <a:rPr lang="en-US" altLang="zh-CN"/>
              <a:t>--- </a:t>
            </a:r>
            <a:r>
              <a:rPr lang="zh-CN" altLang="en-US"/>
              <a:t>模拟预编码的疑问</a:t>
            </a:r>
            <a:r>
              <a:rPr lang="en-US" altLang="zh-CN"/>
              <a:t>---</a:t>
            </a:r>
            <a:endParaRPr lang="en-US" altLang="zh-CN"/>
          </a:p>
          <a:p>
            <a:r>
              <a:rPr lang="en-US" altLang="zh-CN"/>
              <a:t>3-2. </a:t>
            </a:r>
            <a:r>
              <a:rPr lang="zh-CN" altLang="en-US"/>
              <a:t>但是，不带任何交替的话，这个真的能最大化阵列增益吗？</a:t>
            </a:r>
            <a:r>
              <a:rPr lang="en-US" altLang="zh-CN" b="1"/>
              <a:t>But</a:t>
            </a:r>
            <a:r>
              <a:rPr lang="en-US" altLang="zh-CN"/>
              <a:t>, here is another question, </a:t>
            </a:r>
            <a:r>
              <a:rPr lang="en-US" altLang="zh-CN" b="1"/>
              <a:t>without alternation</a:t>
            </a:r>
            <a:r>
              <a:rPr lang="en-US" altLang="zh-CN"/>
              <a:t>, can this design </a:t>
            </a:r>
            <a:r>
              <a:rPr lang="en-US" altLang="zh-CN" b="1"/>
              <a:t>really effectivelly maximize</a:t>
            </a:r>
            <a:r>
              <a:rPr lang="en-US" altLang="zh-CN"/>
              <a:t> the array gain?</a:t>
            </a:r>
            <a:endParaRPr lang="en-US" altLang="zh-CN"/>
          </a:p>
          <a:p>
            <a:r>
              <a:rPr lang="en-US" altLang="zh-CN"/>
              <a:t>----------(click)</a:t>
            </a:r>
            <a:endParaRPr lang="en-US" altLang="zh-CN"/>
          </a:p>
          <a:p>
            <a:r>
              <a:rPr lang="en-US" altLang="zh-CN"/>
              <a:t>3-3. </a:t>
            </a:r>
            <a:r>
              <a:rPr lang="zh-CN" altLang="en-US"/>
              <a:t>不，因为目标函数没有区分增益与多用户干扰：</a:t>
            </a:r>
            <a:r>
              <a:rPr lang="en-US" altLang="zh-CN"/>
              <a:t>The answer is </a:t>
            </a:r>
            <a:r>
              <a:rPr lang="en-US" altLang="zh-CN" b="1"/>
              <a:t>No</a:t>
            </a:r>
            <a:r>
              <a:rPr lang="en-US" altLang="zh-CN"/>
              <a:t>! This is because the objective function </a:t>
            </a:r>
            <a:r>
              <a:rPr lang="en-US" altLang="zh-CN" b="1"/>
              <a:t>fails to distinguish</a:t>
            </a:r>
            <a:r>
              <a:rPr lang="en-US" altLang="zh-CN"/>
              <a:t> between the array gain</a:t>
            </a:r>
            <a:r>
              <a:rPr lang="en-US" altLang="zh-CN"/>
              <a:t> and multi-user interference, or MUI, </a:t>
            </a:r>
            <a:r>
              <a:rPr lang="en-US" altLang="zh-CN" b="1"/>
              <a:t>but maximizes both</a:t>
            </a:r>
            <a:r>
              <a:rPr lang="en-US" altLang="zh-CN"/>
              <a:t>.</a:t>
            </a:r>
            <a:endParaRPr lang="en-US" altLang="zh-CN"/>
          </a:p>
          <a:p>
            <a:r>
              <a:rPr lang="en-US" altLang="zh-CN"/>
              <a:t>--------- (click)</a:t>
            </a:r>
            <a:endParaRPr lang="en-US" altLang="zh-CN"/>
          </a:p>
          <a:p>
            <a:r>
              <a:rPr lang="en-US" altLang="zh-CN"/>
              <a:t>3-4. </a:t>
            </a:r>
            <a:r>
              <a:rPr lang="zh-CN" altLang="en-US"/>
              <a:t>这导致了性能损失：</a:t>
            </a:r>
            <a:r>
              <a:rPr lang="en-US" altLang="zh-CN" b="1"/>
              <a:t>This </a:t>
            </a:r>
            <a:r>
              <a:rPr lang="en-US" altLang="zh-CN"/>
              <a:t>leads to </a:t>
            </a:r>
            <a:r>
              <a:rPr lang="en-US" altLang="zh-CN" b="1"/>
              <a:t>performance degradation</a:t>
            </a:r>
            <a:r>
              <a:rPr lang="en-US" altLang="zh-CN"/>
              <a:t>.</a:t>
            </a:r>
            <a:endParaRPr lang="en-US" altLang="zh-CN"/>
          </a:p>
          <a:p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因此，这产生了另一个问题：</a:t>
            </a:r>
            <a:r>
              <a:rPr lang="en-US" altLang="zh-CN"/>
              <a:t>Therefore, there arises </a:t>
            </a:r>
            <a:r>
              <a:rPr lang="en-US" altLang="zh-CN" b="1"/>
              <a:t>another </a:t>
            </a:r>
            <a:r>
              <a:rPr lang="en-US" altLang="zh-CN"/>
              <a:t>challenge: the algorithms </a:t>
            </a:r>
            <a:r>
              <a:rPr lang="en-US" altLang="zh-CN" b="1"/>
              <a:t>with low feedback</a:t>
            </a:r>
            <a:r>
              <a:rPr lang="en-US" altLang="zh-CN"/>
              <a:t> </a:t>
            </a:r>
            <a:r>
              <a:rPr lang="en-US" altLang="zh-CN" b="1"/>
              <a:t>overhead </a:t>
            </a:r>
            <a:r>
              <a:rPr lang="en-US" altLang="zh-CN"/>
              <a:t>often suffer from </a:t>
            </a:r>
            <a:r>
              <a:rPr lang="en-US" altLang="zh-CN" b="1"/>
              <a:t>insufficient sum-rate</a:t>
            </a:r>
            <a:r>
              <a:rPr lang="en-US" altLang="zh-CN"/>
              <a:t> performance.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看左侧，为了提高合速率并且不交替，我们在模拟预编码中引入干扰管理：</a:t>
            </a:r>
            <a:r>
              <a:rPr lang="en-US" altLang="zh-CN">
                <a:sym typeface="+mn-ea"/>
              </a:rPr>
              <a:t>To enhance the sum-rate </a:t>
            </a:r>
            <a:r>
              <a:rPr lang="en-US" altLang="zh-CN" b="1">
                <a:sym typeface="+mn-ea"/>
              </a:rPr>
              <a:t>without alternation</a:t>
            </a:r>
            <a:r>
              <a:rPr lang="en-US" altLang="zh-CN">
                <a:sym typeface="+mn-ea"/>
              </a:rPr>
              <a:t>, we propose to manage interference in </a:t>
            </a:r>
            <a:r>
              <a:rPr lang="en-US" altLang="zh-CN" b="1">
                <a:sym typeface="+mn-ea"/>
              </a:rPr>
              <a:t>analog precoding</a:t>
            </a:r>
            <a:r>
              <a:rPr lang="en-US" altLang="zh-CN">
                <a:sym typeface="+mn-ea"/>
              </a:rPr>
              <a:t>.</a:t>
            </a:r>
            <a:endParaRPr lang="zh-CN" altLang="en-US"/>
          </a:p>
          <a:p>
            <a:r>
              <a:rPr lang="en-US" altLang="zh-CN"/>
              <a:t>--- </a:t>
            </a:r>
            <a:r>
              <a:rPr lang="zh-CN" altLang="en-US"/>
              <a:t>第一件事：专用预编码器</a:t>
            </a:r>
            <a:r>
              <a:rPr lang="en-US" altLang="zh-CN"/>
              <a:t> ---</a:t>
            </a:r>
            <a:endParaRPr lang="en-US" altLang="zh-CN"/>
          </a:p>
          <a:p>
            <a:r>
              <a:rPr lang="en-US" altLang="zh-CN"/>
              <a:t>3-1. </a:t>
            </a:r>
            <a:r>
              <a:rPr lang="zh-CN" altLang="en-US"/>
              <a:t>专用预编码器：</a:t>
            </a:r>
            <a:r>
              <a:rPr lang="en-US" altLang="zh-CN"/>
              <a:t>At first, we design dedicated analog precoders for each MS.</a:t>
            </a:r>
            <a:endParaRPr lang="en-US" altLang="zh-CN"/>
          </a:p>
          <a:p>
            <a:r>
              <a:rPr lang="en-US" altLang="zh-CN"/>
              <a:t>3-2. </a:t>
            </a:r>
            <a:r>
              <a:rPr lang="zh-CN" altLang="en-US"/>
              <a:t>对于每个</a:t>
            </a:r>
            <a:r>
              <a:rPr lang="en-US" altLang="zh-CN"/>
              <a:t>MS</a:t>
            </a:r>
            <a:r>
              <a:rPr lang="zh-CN" altLang="en-US"/>
              <a:t>，专用预编码器的作用：</a:t>
            </a:r>
            <a:r>
              <a:rPr lang="en-US" altLang="zh-CN"/>
              <a:t>Specifically for each MS, this </a:t>
            </a:r>
            <a:r>
              <a:rPr lang="en-US" altLang="zh-CN" b="1"/>
              <a:t>distinguishes</a:t>
            </a:r>
            <a:r>
              <a:rPr lang="en-US" altLang="zh-CN"/>
              <a:t> the desired array gain it harvests—illustrated on the </a:t>
            </a:r>
            <a:r>
              <a:rPr lang="en-US" altLang="zh-CN" b="1"/>
              <a:t>left side</a:t>
            </a:r>
            <a:r>
              <a:rPr lang="en-US" altLang="zh-CN"/>
              <a:t>—from </a:t>
            </a:r>
            <a:r>
              <a:rPr lang="en-US" altLang="zh-CN" b="1"/>
              <a:t>the MUI it causes to other MSs</a:t>
            </a:r>
            <a:r>
              <a:rPr lang="en-US" altLang="zh-CN"/>
              <a:t>—shown on the </a:t>
            </a:r>
            <a:r>
              <a:rPr lang="en-US" altLang="zh-CN" b="1"/>
              <a:t>right side</a:t>
            </a:r>
            <a:r>
              <a:rPr lang="en-US" altLang="zh-CN"/>
              <a:t>.</a:t>
            </a:r>
            <a:endParaRPr lang="en-US" altLang="zh-CN"/>
          </a:p>
          <a:p>
            <a:r>
              <a:rPr lang="en-US" altLang="zh-CN"/>
              <a:t>------ (click)</a:t>
            </a:r>
            <a:endParaRPr lang="en-US" altLang="zh-CN"/>
          </a:p>
          <a:p>
            <a:r>
              <a:rPr lang="en-US" altLang="zh-CN"/>
              <a:t>3-3. </a:t>
            </a:r>
            <a:r>
              <a:rPr lang="zh-CN" altLang="en-US"/>
              <a:t>那么，能否设计模拟预编码器使得阵列增益最大化，并且消除所有干扰吗？</a:t>
            </a:r>
            <a:endParaRPr lang="zh-CN" altLang="en-US"/>
          </a:p>
          <a:p>
            <a:r>
              <a:rPr lang="en-US" altLang="zh-CN"/>
              <a:t>So, 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Can we design each analog precoder to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jointly maximize the array gain and cancel</a:t>
            </a:r>
            <a:r>
              <a:rPr kumimoji="1" lang="en-US" altLang="zh-CN" b="1" i="1" u="sng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all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generated MUI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?</a:t>
            </a:r>
            <a:endParaRPr kumimoji="1" lang="en-US" altLang="zh-CN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/>
              <a:t>------(click)</a:t>
            </a:r>
            <a:endParaRPr lang="en-US" altLang="zh-CN"/>
          </a:p>
          <a:p>
            <a:r>
              <a:rPr lang="en-US" altLang="zh-CN"/>
              <a:t>3-4. </a:t>
            </a:r>
            <a:r>
              <a:rPr lang="zh-CN" altLang="en-US"/>
              <a:t>答案是否定的，因为对于</a:t>
            </a:r>
            <a:r>
              <a:rPr lang="en-US" altLang="zh-CN"/>
              <a:t> MS-k </a:t>
            </a:r>
            <a:r>
              <a:rPr lang="zh-CN" altLang="en-US"/>
              <a:t>不对齐性：</a:t>
            </a:r>
            <a:r>
              <a:rPr lang="en-US" altLang="zh-CN"/>
              <a:t>The answer may be No</a:t>
            </a:r>
            <a:r>
              <a:rPr lang="zh-CN" altLang="en-US"/>
              <a:t>！</a:t>
            </a:r>
            <a:r>
              <a:rPr lang="en-US" altLang="zh-CN"/>
              <a:t>This is because for any MS-k, the row space of fed-back channel H bar,k misaligns with the common null space the other fed-back channels.</a:t>
            </a:r>
            <a:endParaRPr lang="en-US" altLang="zh-CN"/>
          </a:p>
          <a:p>
            <a:r>
              <a:rPr lang="en-US" altLang="zh-CN"/>
              <a:t>3-5 </a:t>
            </a:r>
            <a:r>
              <a:rPr lang="zh-CN" altLang="en-US"/>
              <a:t>那么，我们能怎么做呢？</a:t>
            </a:r>
            <a:r>
              <a:rPr lang="en-US" altLang="zh-CN" b="1"/>
              <a:t>Well, so what can we do?</a:t>
            </a:r>
            <a:endParaRPr lang="en-US" altLang="zh-CN"/>
          </a:p>
          <a:p>
            <a:r>
              <a:rPr lang="en-US" altLang="zh-CN"/>
              <a:t>------(click)</a:t>
            </a:r>
            <a:endParaRPr lang="en-US" altLang="zh-CN"/>
          </a:p>
          <a:p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3-6 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自然的想法：</a:t>
            </a: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 natural idea is to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partially suppress the MUI</a:t>
            </a: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kumimoji="1"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3-7 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幸运的是，这可以被做到：</a:t>
            </a: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Luckily, it works! Indeed, partially suppressing the MUI and 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performing MUI-aware</a:t>
            </a: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array gain harvesting is 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viable, shown as follows</a:t>
            </a: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kumimoji="1"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------(click)</a:t>
            </a:r>
            <a:endParaRPr kumimoji="1"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--- 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第二件事：开始我们的设计</a:t>
            </a: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---</a:t>
            </a:r>
            <a:endParaRPr kumimoji="1"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4-1. 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递归设计及其解释：</a:t>
            </a: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We propose a recursive design, which means that when designing the analog precoder for the the k-th MS, or MS-k, all 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previous ones</a:t>
            </a: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have been determined.</a:t>
            </a:r>
            <a:endParaRPr kumimoji="1"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4-2. 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正交投影，产生残余信道矩阵：</a:t>
            </a: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We first 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project </a:t>
            </a: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row space </a:t>
            </a: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of H bar,k onto the 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joint</a:t>
            </a:r>
            <a:r>
              <a:rPr kumimoji="1" lang="en-US" altLang="zh-CN" b="1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orthogonal complement</a:t>
            </a:r>
            <a:r>
              <a:rPr kumimoji="1" lang="en-US" altLang="zh-CN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of previously designed semi-unitary analog precoders, resulting in the residual channel matrix.</a:t>
            </a:r>
            <a:endParaRPr kumimoji="1" lang="en-US" altLang="zh-CN" dirty="0">
              <a:solidFill>
                <a:srgbClr val="00B05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/>
              <a:t>4-3. MUI-aware </a:t>
            </a:r>
            <a:r>
              <a:rPr lang="zh-CN" altLang="en-US"/>
              <a:t>阵列增益最大化问题，求解方式：</a:t>
            </a:r>
            <a:r>
              <a:rPr lang="en-US" altLang="zh-CN"/>
              <a:t>Then, an MUI-aware array gain maximization problem is given, and its semi-unitary solution is obtained via TSVD of the residual channel matrix.</a:t>
            </a:r>
            <a:endParaRPr lang="en-US" altLang="zh-CN"/>
          </a:p>
          <a:p>
            <a:r>
              <a:rPr lang="en-US" altLang="zh-CN"/>
              <a:t>4-4 </a:t>
            </a:r>
            <a:r>
              <a:rPr lang="zh-CN" altLang="en-US"/>
              <a:t>相位提取：</a:t>
            </a:r>
            <a:r>
              <a:rPr lang="en-US" altLang="zh-CN"/>
              <a:t>Finally, the resulting semi-unitary matrix is phase-extracted to yield the analog precoder for MS-k.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问题引导：</a:t>
            </a:r>
            <a:r>
              <a:rPr lang="en-US" altLang="zh-CN" b="1"/>
              <a:t>Here you might ask, well, </a:t>
            </a:r>
            <a:r>
              <a:rPr lang="en-US" altLang="zh-CN"/>
              <a:t>what is the MUI suppression properties of such an analog precoding scheme?</a:t>
            </a:r>
            <a:endParaRPr lang="en-US" altLang="zh-CN"/>
          </a:p>
          <a:p>
            <a:r>
              <a:rPr lang="en-US" altLang="zh-CN"/>
              <a:t>we have the following two properties: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解释计算残余信道矩阵的合法性：</a:t>
            </a:r>
            <a:r>
              <a:rPr lang="en-US" altLang="zh-CN"/>
              <a:t>The first property is that, we explain the validity of computing the residual channel matrix:</a:t>
            </a:r>
            <a:endParaRPr lang="en-US" altLang="zh-CN"/>
          </a:p>
          <a:p>
            <a:r>
              <a:rPr lang="en-US" altLang="zh-CN"/>
              <a:t>2-1. </a:t>
            </a:r>
            <a:r>
              <a:rPr lang="zh-CN" altLang="en-US"/>
              <a:t>递归设计确保了合法性：</a:t>
            </a:r>
            <a:r>
              <a:rPr lang="en-US" altLang="zh-CN"/>
              <a:t>The recursive design guarantees mutual orthogonality among all previously derived semi-unitary analog precoders for each MS, validating the computation of each subsequent residual channel matrix.</a:t>
            </a:r>
            <a:endParaRPr lang="en-US" altLang="zh-CN"/>
          </a:p>
          <a:p>
            <a:r>
              <a:rPr lang="en-US" altLang="zh-CN">
                <a:sym typeface="+mn-ea"/>
              </a:rPr>
              <a:t>2-2. </a:t>
            </a:r>
            <a:r>
              <a:rPr lang="zh-CN" altLang="en-US">
                <a:sym typeface="+mn-ea"/>
              </a:rPr>
              <a:t>流图：</a:t>
            </a:r>
            <a:r>
              <a:rPr lang="en-US" altLang="zh-CN">
                <a:sym typeface="+mn-ea"/>
              </a:rPr>
              <a:t>As shown in the flow chart, t</a:t>
            </a:r>
            <a:r>
              <a:rPr lang="en-US" altLang="zh-CN"/>
              <a:t>he reason is that: </a:t>
            </a:r>
            <a:endParaRPr lang="en-US" altLang="zh-CN"/>
          </a:p>
          <a:p>
            <a:r>
              <a:rPr lang="en-US" altLang="zh-CN"/>
              <a:t>2-3. </a:t>
            </a:r>
            <a:r>
              <a:rPr lang="zh-CN" altLang="en-US"/>
              <a:t>归纳法中的规律：</a:t>
            </a:r>
            <a:r>
              <a:rPr lang="en-US" altLang="zh-CN"/>
              <a:t>By induction, if all previously designed semi-unitary analog precoders are mutually orthogonal, the next derived one will also remain orthogonal to all previous ones.</a:t>
            </a:r>
            <a:endParaRPr lang="en-US" altLang="zh-CN"/>
          </a:p>
          <a:p>
            <a:r>
              <a:rPr lang="en-US" altLang="zh-CN"/>
              <a:t>2-4. </a:t>
            </a:r>
            <a:r>
              <a:rPr lang="zh-CN" altLang="en-US"/>
              <a:t>成立的原因：</a:t>
            </a:r>
            <a:r>
              <a:rPr lang="en-US" altLang="zh-CN"/>
              <a:t>Such a condition naturally holds, since the first one is semi-unitary, and the second precoder is made to be orthogonal to the first one.</a:t>
            </a:r>
            <a:endParaRPr lang="en-US" altLang="zh-CN"/>
          </a:p>
          <a:p>
            <a:r>
              <a:rPr lang="en-US" altLang="zh-CN"/>
              <a:t>3. </a:t>
            </a:r>
            <a:r>
              <a:rPr lang="zh-CN" altLang="en-US"/>
              <a:t>第二部分：</a:t>
            </a:r>
            <a:r>
              <a:rPr lang="en-US" altLang="zh-CN"/>
              <a:t>The second property is that:</a:t>
            </a:r>
            <a:endParaRPr lang="en-US" altLang="zh-CN"/>
          </a:p>
          <a:p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3-1. </a:t>
            </a:r>
            <a:r>
              <a:rPr kumimoji="1"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性质一：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derived analog precoder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effectively suppresses the MUI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it causes to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prior MSs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when harvesting the array gain.</a:t>
            </a:r>
            <a:endParaRPr kumimoji="1"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/>
              <a:t>3-2. </a:t>
            </a:r>
            <a:r>
              <a:rPr lang="zh-CN" altLang="en-US"/>
              <a:t>性质的证明：</a:t>
            </a:r>
            <a:r>
              <a:rPr lang="en-US" altLang="zh-CN"/>
              <a:t>Due to the mutual orthogonality among the previous semi-unitary analog precoders, minimizing the upper bound of each prior MUI term is equivalent to minimizing the distance between the ideal semi-unitary analog precoder and the real analog precoder, which is achieved through phase-extraction used in our scheme. This reduces the MUI to all prior MSs to a negligible level.</a:t>
            </a:r>
            <a:endParaRPr lang="en-US" altLang="zh-CN"/>
          </a:p>
          <a:p>
            <a:r>
              <a:rPr lang="en-US" altLang="zh-CN"/>
              <a:t>3-3. </a:t>
            </a:r>
            <a:r>
              <a:rPr lang="zh-CN" altLang="en-US"/>
              <a:t>但是，剩余的干扰还在：</a:t>
            </a:r>
            <a:r>
              <a:rPr lang="en-US" altLang="zh-CN"/>
              <a:t>However, </a:t>
            </a:r>
            <a:r>
              <a:rPr kumimoji="1" lang="en-US" altLang="zh-CN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MUI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caused to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later MSs</a:t>
            </a: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still persists due to the balance with array gain harvesting.</a:t>
            </a:r>
            <a:endParaRPr kumimoji="1"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942109"/>
          </a:xfrm>
          <a:prstGeom prst="rect">
            <a:avLst/>
          </a:prstGeom>
          <a:solidFill>
            <a:srgbClr val="252AA8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Times New Roman" panose="020206030504050203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8490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05345"/>
            <a:ext cx="10515600" cy="4971618"/>
          </a:xfrm>
        </p:spPr>
        <p:txBody>
          <a:bodyPr/>
          <a:lstStyle>
            <a:lvl1pPr marL="273050" indent="-273050">
              <a:buClr>
                <a:srgbClr val="356115"/>
              </a:buClr>
              <a:buFont typeface="Arial" panose="020B0604020202020204" pitchFamily="34" charset="0"/>
              <a:buChar char="•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0" y="6637655"/>
            <a:ext cx="3549650" cy="220345"/>
          </a:xfrm>
          <a:prstGeom prst="rect">
            <a:avLst/>
          </a:prstGeom>
          <a:solidFill>
            <a:srgbClr val="252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Kaijie Zeng (SEU)</a:t>
            </a:r>
            <a:endParaRPr kumimoji="1" lang="en-US" altLang="zh-CN" sz="12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3549650" y="6637655"/>
            <a:ext cx="5521325" cy="2203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Efficient Multi-User Hybrid Precoding and Combining for mmWave Massive MIMO Systems</a:t>
            </a:r>
            <a:endParaRPr lang="en-US" altLang="zh-CN" sz="10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9071610" y="6637655"/>
            <a:ext cx="3120390" cy="220345"/>
          </a:xfrm>
          <a:prstGeom prst="rect">
            <a:avLst/>
          </a:prstGeom>
          <a:solidFill>
            <a:srgbClr val="252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日期占位符 3"/>
          <p:cNvSpPr txBox="1"/>
          <p:nvPr userDrawn="1"/>
        </p:nvSpPr>
        <p:spPr>
          <a:xfrm>
            <a:off x="10267315" y="6637865"/>
            <a:ext cx="728507" cy="220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42B4B9-4F4F-DC40-8BF5-0036F3636617}" type="slidenum">
              <a:rPr lang="en-US" sz="1000" smtClean="0">
                <a:solidFill>
                  <a:schemeClr val="bg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</a:fld>
            <a:endParaRPr lang="en-US" sz="1000" dirty="0">
              <a:solidFill>
                <a:schemeClr val="bg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11168380" y="96520"/>
            <a:ext cx="756920" cy="756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  <p:custDataLst>
      <p:tags r:id="rId1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9" Type="http://schemas.openxmlformats.org/officeDocument/2006/relationships/notesSlide" Target="../notesSlides/notesSlide10.xml"/><Relationship Id="rId18" Type="http://schemas.openxmlformats.org/officeDocument/2006/relationships/slideLayout" Target="../slideLayouts/slideLayout3.xml"/><Relationship Id="rId17" Type="http://schemas.openxmlformats.org/officeDocument/2006/relationships/tags" Target="../tags/tag112.xml"/><Relationship Id="rId16" Type="http://schemas.openxmlformats.org/officeDocument/2006/relationships/image" Target="../media/image61.png"/><Relationship Id="rId15" Type="http://schemas.openxmlformats.org/officeDocument/2006/relationships/image" Target="../media/image60.png"/><Relationship Id="rId14" Type="http://schemas.openxmlformats.org/officeDocument/2006/relationships/image" Target="../media/image59.png"/><Relationship Id="rId13" Type="http://schemas.openxmlformats.org/officeDocument/2006/relationships/image" Target="../media/image58.png"/><Relationship Id="rId12" Type="http://schemas.openxmlformats.org/officeDocument/2006/relationships/image" Target="../media/image57.png"/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1" Type="http://schemas.openxmlformats.org/officeDocument/2006/relationships/tags" Target="../tags/tag10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8" Type="http://schemas.openxmlformats.org/officeDocument/2006/relationships/image" Target="../media/image66.png"/><Relationship Id="rId7" Type="http://schemas.openxmlformats.org/officeDocument/2006/relationships/image" Target="../media/image65.png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tags" Target="../tags/tag115.xml"/><Relationship Id="rId20" Type="http://schemas.openxmlformats.org/officeDocument/2006/relationships/notesSlide" Target="../notesSlides/notesSlide11.xml"/><Relationship Id="rId2" Type="http://schemas.openxmlformats.org/officeDocument/2006/relationships/tags" Target="../tags/tag114.xml"/><Relationship Id="rId19" Type="http://schemas.openxmlformats.org/officeDocument/2006/relationships/slideLayout" Target="../slideLayouts/slideLayout3.xml"/><Relationship Id="rId18" Type="http://schemas.openxmlformats.org/officeDocument/2006/relationships/tags" Target="../tags/tag122.xml"/><Relationship Id="rId17" Type="http://schemas.openxmlformats.org/officeDocument/2006/relationships/tags" Target="../tags/tag121.xml"/><Relationship Id="rId16" Type="http://schemas.openxmlformats.org/officeDocument/2006/relationships/tags" Target="../tags/tag120.xml"/><Relationship Id="rId15" Type="http://schemas.openxmlformats.org/officeDocument/2006/relationships/image" Target="../media/image69.png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image" Target="../media/image68.png"/><Relationship Id="rId1" Type="http://schemas.openxmlformats.org/officeDocument/2006/relationships/tags" Target="../tags/tag11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image" Target="../media/image72.png"/><Relationship Id="rId5" Type="http://schemas.openxmlformats.org/officeDocument/2006/relationships/tags" Target="../tags/tag125.xml"/><Relationship Id="rId4" Type="http://schemas.openxmlformats.org/officeDocument/2006/relationships/image" Target="../media/image71.png"/><Relationship Id="rId3" Type="http://schemas.openxmlformats.org/officeDocument/2006/relationships/tags" Target="../tags/tag124.xml"/><Relationship Id="rId20" Type="http://schemas.openxmlformats.org/officeDocument/2006/relationships/notesSlide" Target="../notesSlides/notesSlide12.xml"/><Relationship Id="rId2" Type="http://schemas.openxmlformats.org/officeDocument/2006/relationships/image" Target="../media/image70.png"/><Relationship Id="rId19" Type="http://schemas.openxmlformats.org/officeDocument/2006/relationships/slideLayout" Target="../slideLayouts/slideLayout3.xml"/><Relationship Id="rId18" Type="http://schemas.openxmlformats.org/officeDocument/2006/relationships/tags" Target="../tags/tag136.xml"/><Relationship Id="rId17" Type="http://schemas.openxmlformats.org/officeDocument/2006/relationships/image" Target="../media/image73.png"/><Relationship Id="rId16" Type="http://schemas.openxmlformats.org/officeDocument/2006/relationships/tags" Target="../tags/tag135.xml"/><Relationship Id="rId15" Type="http://schemas.openxmlformats.org/officeDocument/2006/relationships/tags" Target="../tags/tag134.xml"/><Relationship Id="rId14" Type="http://schemas.openxmlformats.org/officeDocument/2006/relationships/tags" Target="../tags/tag13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tags" Target="../tags/tag123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image" Target="../media/image74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image" Target="../media/image4.png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3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tags" Target="../tags/tag88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3.xml"/><Relationship Id="rId14" Type="http://schemas.openxmlformats.org/officeDocument/2006/relationships/tags" Target="../tags/tag91.xml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tags" Target="../tags/tag90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94.xml"/><Relationship Id="rId4" Type="http://schemas.openxmlformats.org/officeDocument/2006/relationships/image" Target="../media/image16.png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3.xml"/><Relationship Id="rId13" Type="http://schemas.openxmlformats.org/officeDocument/2006/relationships/tags" Target="../tags/tag99.xml"/><Relationship Id="rId12" Type="http://schemas.openxmlformats.org/officeDocument/2006/relationships/image" Target="../media/image24.png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" Type="http://schemas.openxmlformats.org/officeDocument/2006/relationships/tags" Target="../tags/tag9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1" Type="http://schemas.openxmlformats.org/officeDocument/2006/relationships/notesSlide" Target="../notesSlides/notesSlide8.xml"/><Relationship Id="rId20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19" Type="http://schemas.openxmlformats.org/officeDocument/2006/relationships/tags" Target="../tags/tag104.xml"/><Relationship Id="rId18" Type="http://schemas.openxmlformats.org/officeDocument/2006/relationships/image" Target="../media/image38.png"/><Relationship Id="rId17" Type="http://schemas.openxmlformats.org/officeDocument/2006/relationships/image" Target="../media/image37.png"/><Relationship Id="rId16" Type="http://schemas.openxmlformats.org/officeDocument/2006/relationships/image" Target="../media/image36.png"/><Relationship Id="rId15" Type="http://schemas.openxmlformats.org/officeDocument/2006/relationships/image" Target="../media/image35.png"/><Relationship Id="rId14" Type="http://schemas.openxmlformats.org/officeDocument/2006/relationships/image" Target="../media/image34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tags" Target="../tags/tag103.xml"/><Relationship Id="rId1" Type="http://schemas.openxmlformats.org/officeDocument/2006/relationships/tags" Target="../tags/tag10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tags" Target="../tags/tag105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6" Type="http://schemas.openxmlformats.org/officeDocument/2006/relationships/notesSlide" Target="../notesSlides/notesSlide9.xml"/><Relationship Id="rId15" Type="http://schemas.openxmlformats.org/officeDocument/2006/relationships/slideLayout" Target="../slideLayouts/slideLayout3.xml"/><Relationship Id="rId14" Type="http://schemas.openxmlformats.org/officeDocument/2006/relationships/tags" Target="../tags/tag106.xml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1" Type="http://schemas.openxmlformats.org/officeDocument/2006/relationships/image" Target="../media/image48.png"/><Relationship Id="rId10" Type="http://schemas.openxmlformats.org/officeDocument/2006/relationships/image" Target="../media/image47.png"/><Relationship Id="rId1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flipV="1">
            <a:off x="5848667" y="3281142"/>
            <a:ext cx="494665" cy="762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6540" y="6402705"/>
            <a:ext cx="2521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cs typeface="+mn-lt"/>
              </a:rPr>
              <a:t>Paper ID : CT 4363</a:t>
            </a:r>
            <a:endParaRPr lang="zh-CN" altLang="en-US" b="1" dirty="0">
              <a:solidFill>
                <a:schemeClr val="bg1"/>
              </a:solidFill>
              <a:cs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165" y="3750806"/>
            <a:ext cx="12192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Kaijie Zeng, Yuanli Ma, Bin Yan, Zheng Wang*, Yili Xia 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Southeast University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, Nanjing, China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165" y="4695825"/>
            <a:ext cx="12141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Presented by: Kaijie Zeng (kaijie_zeng@seu.edu.cn)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2345" y="1957705"/>
            <a:ext cx="106356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Efficient Multi-User Hybrid Precoding and Combining for mmWave Massive MIMO Systems</a:t>
            </a:r>
            <a:endParaRPr lang="en-US" altLang="zh-CN" sz="3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组合 10"/>
          <p:cNvGrpSpPr/>
          <p:nvPr/>
        </p:nvGrpSpPr>
        <p:grpSpPr>
          <a:xfrm>
            <a:off x="327660" y="221615"/>
            <a:ext cx="8001635" cy="540385"/>
            <a:chOff x="820" y="1471"/>
            <a:chExt cx="12601" cy="851"/>
          </a:xfrm>
        </p:grpSpPr>
        <p:sp>
          <p:nvSpPr>
            <p:cNvPr id="6" name="文本框 5"/>
            <p:cNvSpPr txBox="1"/>
            <p:nvPr/>
          </p:nvSpPr>
          <p:spPr>
            <a:xfrm>
              <a:off x="820" y="1471"/>
              <a:ext cx="126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III-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34" y="1500"/>
              <a:ext cx="117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ea typeface="Verdana" panose="020B0604030504040204" pitchFamily="34" charset="0"/>
                  <a:cs typeface="Times New Roman" panose="02020603050405020304" charset="0"/>
                </a:rPr>
                <a:t>Hybrid Precoding and Combining Design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ea typeface="Verdana" panose="020B0604030504040204" pitchFamily="34" charset="0"/>
                <a:cs typeface="Times New Roman" panose="02020603050405020304" charset="0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312420" y="2013585"/>
            <a:ext cx="2038350" cy="12744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i="1">
                <a:solidFill>
                  <a:schemeClr val="tx1"/>
                </a:solidFill>
                <a:effectLst/>
              </a:rPr>
              <a:t>How to</a:t>
            </a:r>
            <a:r>
              <a:rPr lang="en-US" altLang="zh-CN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b="1" i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deal with the remaining interference</a:t>
            </a:r>
            <a:r>
              <a:rPr lang="en-US" altLang="zh-CN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altLang="zh-CN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>
            <a:off x="394335" y="4035425"/>
            <a:ext cx="1956435" cy="1567815"/>
          </a:xfrm>
          <a:prstGeom prst="rect">
            <a:avLst/>
          </a:prstGeom>
          <a:solidFill>
            <a:srgbClr val="252AA8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i="1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Joint Analog-Digital Interference</a:t>
            </a:r>
            <a:endParaRPr lang="en-US" altLang="zh-CN" sz="2000" b="1" i="1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2000" b="1" i="1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Suppression</a:t>
            </a:r>
            <a:endParaRPr lang="en-US" altLang="zh-CN" sz="2000" b="1" i="1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0" name="下箭头 49"/>
          <p:cNvSpPr/>
          <p:nvPr/>
        </p:nvSpPr>
        <p:spPr>
          <a:xfrm>
            <a:off x="1239520" y="3362960"/>
            <a:ext cx="266065" cy="596900"/>
          </a:xfrm>
          <a:prstGeom prst="downArrow">
            <a:avLst/>
          </a:prstGeom>
          <a:ln>
            <a:solidFill>
              <a:srgbClr val="252AA8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658745" y="1099820"/>
            <a:ext cx="4478020" cy="396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t">
            <a:noAutofit/>
          </a:bodyPr>
          <a:p>
            <a:pPr algn="ctr"/>
            <a:r>
              <a:rPr kumimoji="1" lang="en-US" altLang="zh-CN" b="1" i="1" dirty="0">
                <a:solidFill>
                  <a:srgbClr val="00B050"/>
                </a:solidFill>
                <a:sym typeface="+mn-ea"/>
              </a:rPr>
              <a:t>The RCD Digital Design</a:t>
            </a:r>
            <a:endParaRPr kumimoji="1" lang="en-US" altLang="zh-CN" b="1" i="1" dirty="0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2658110" y="1511300"/>
            <a:ext cx="4479290" cy="481901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7327265" y="1099820"/>
            <a:ext cx="4478020" cy="396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t">
            <a:noAutofit/>
          </a:bodyPr>
          <a:p>
            <a:pPr algn="ctr"/>
            <a:r>
              <a:rPr kumimoji="1" lang="en-US" altLang="zh-CN" b="1" i="1" dirty="0">
                <a:solidFill>
                  <a:srgbClr val="00B050"/>
                </a:solidFill>
                <a:sym typeface="+mn-ea"/>
              </a:rPr>
              <a:t>The EMU-HPC Algorithm</a:t>
            </a:r>
            <a:endParaRPr kumimoji="1" lang="en-US" altLang="zh-CN" b="1" i="1" dirty="0">
              <a:solidFill>
                <a:srgbClr val="00B050"/>
              </a:solidFill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7326630" y="1511300"/>
            <a:ext cx="4479290" cy="481901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9200" y="1633855"/>
            <a:ext cx="3978910" cy="4614545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2820670" y="2105660"/>
            <a:ext cx="4227830" cy="5905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20000"/>
          </a:bodyPr>
          <a:p>
            <a:pPr indent="0" algn="l" fontAlgn="auto">
              <a:lnSpc>
                <a:spcPct val="125000"/>
              </a:lnSpc>
            </a:pP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Using the </a:t>
            </a:r>
            <a:r>
              <a:rPr kumimoji="1" lang="en-US" altLang="zh-CN" sz="1400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RCD</a:t>
            </a:r>
            <a:r>
              <a:rPr kumimoji="1" lang="en-US" altLang="zh-CN" sz="1400" baseline="30000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[5]</a:t>
            </a:r>
            <a:r>
              <a:rPr kumimoji="1" lang="en-US" altLang="zh-CN" sz="1400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method,</a:t>
            </a:r>
            <a:r>
              <a:rPr kumimoji="1" lang="en-US" altLang="zh-CN" sz="1400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 suppressing the remaining MUI and noise</a:t>
            </a: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 under MMSE criterion:</a:t>
            </a:r>
            <a:endParaRPr kumimoji="1"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9805" y="3056890"/>
            <a:ext cx="2830195" cy="44259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846070" y="1494155"/>
            <a:ext cx="4227830" cy="4813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p>
            <a:pPr indent="0" algn="l" fontAlgn="auto">
              <a:lnSpc>
                <a:spcPct val="125000"/>
              </a:lnSpc>
            </a:pP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The equivalent baseband channel:</a:t>
            </a:r>
            <a:endParaRPr kumimoji="1"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rcRect t="6709"/>
          <a:stretch>
            <a:fillRect/>
          </a:stretch>
        </p:blipFill>
        <p:spPr>
          <a:xfrm>
            <a:off x="4220845" y="1938020"/>
            <a:ext cx="1235710" cy="21780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3622675" y="2734945"/>
            <a:ext cx="2585720" cy="224790"/>
            <a:chOff x="2706" y="6648"/>
            <a:chExt cx="21036" cy="168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9"/>
            <a:srcRect r="47333"/>
            <a:stretch>
              <a:fillRect/>
            </a:stretch>
          </p:blipFill>
          <p:spPr>
            <a:xfrm>
              <a:off x="2706" y="6648"/>
              <a:ext cx="2370" cy="168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42" y="6663"/>
              <a:ext cx="16800" cy="1665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50" y="7174"/>
              <a:ext cx="1140" cy="795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2846070" y="3409950"/>
            <a:ext cx="4227830" cy="4838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20000"/>
          </a:bodyPr>
          <a:p>
            <a:pPr indent="0" algn="l" fontAlgn="auto">
              <a:lnSpc>
                <a:spcPct val="125000"/>
              </a:lnSpc>
            </a:pP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with the following solution: </a:t>
            </a:r>
            <a:endParaRPr kumimoji="1"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5230" y="3844925"/>
            <a:ext cx="2305050" cy="44704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846070" y="4255770"/>
            <a:ext cx="4227830" cy="5905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20000"/>
          </a:bodyPr>
          <a:p>
            <a:pPr indent="0" algn="l" fontAlgn="auto">
              <a:lnSpc>
                <a:spcPct val="125000"/>
              </a:lnSpc>
            </a:pP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Next, the </a:t>
            </a:r>
            <a:r>
              <a:rPr kumimoji="1" lang="en-US" altLang="zh-CN" sz="1400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intra-user interference</a:t>
            </a: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sz="1400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is eliminated</a:t>
            </a: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 in each subchannels:</a:t>
            </a:r>
            <a:endParaRPr kumimoji="1"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35095" y="4798060"/>
            <a:ext cx="1760220" cy="26860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9805" y="5103495"/>
            <a:ext cx="2950845" cy="28829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846070" y="5323840"/>
            <a:ext cx="4227830" cy="4686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20000"/>
          </a:bodyPr>
          <a:p>
            <a:pPr indent="0" algn="l" fontAlgn="auto">
              <a:lnSpc>
                <a:spcPct val="125000"/>
              </a:lnSpc>
            </a:pP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The overall digital precoder </a:t>
            </a:r>
            <a:r>
              <a:rPr kumimoji="1" lang="en-US" altLang="zh-CN" sz="1400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with nomalized power</a:t>
            </a: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kumimoji="1"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87980" y="5763260"/>
            <a:ext cx="2336165" cy="48514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92420" y="5850890"/>
            <a:ext cx="1628140" cy="23304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09575" y="6372225"/>
            <a:ext cx="115125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[5] F. Khalid and J. Speidel, “Robust hybrid precoding for multiuser MIMO wireless communication systems,” IEEE Trans. Wireless Commun., vol. 13, no. 6, pp. 3353–3363, Jun. 2014.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组合 10"/>
          <p:cNvGrpSpPr/>
          <p:nvPr/>
        </p:nvGrpSpPr>
        <p:grpSpPr>
          <a:xfrm>
            <a:off x="327660" y="221615"/>
            <a:ext cx="8001635" cy="540385"/>
            <a:chOff x="820" y="1471"/>
            <a:chExt cx="12601" cy="851"/>
          </a:xfrm>
        </p:grpSpPr>
        <p:sp>
          <p:nvSpPr>
            <p:cNvPr id="6" name="文本框 5"/>
            <p:cNvSpPr txBox="1"/>
            <p:nvPr/>
          </p:nvSpPr>
          <p:spPr>
            <a:xfrm>
              <a:off x="820" y="1471"/>
              <a:ext cx="126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IV-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34" y="1500"/>
              <a:ext cx="117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ea typeface="Verdana" panose="020B0604030504040204" pitchFamily="34" charset="0"/>
                  <a:cs typeface="Times New Roman" panose="02020603050405020304" charset="0"/>
                </a:rPr>
                <a:t>Complexity and Feedback Overhead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ea typeface="Verdana" panose="020B0604030504040204" pitchFamily="34" charset="0"/>
                <a:cs typeface="Times New Roman" panose="02020603050405020304" charset="0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94665" y="4869815"/>
            <a:ext cx="3977640" cy="396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t">
            <a:noAutofit/>
          </a:bodyPr>
          <a:p>
            <a:pPr algn="ctr"/>
            <a:r>
              <a:rPr kumimoji="1" lang="en-US" altLang="zh-CN" b="1" i="1" dirty="0">
                <a:solidFill>
                  <a:srgbClr val="00B050"/>
                </a:solidFill>
                <a:sym typeface="+mn-ea"/>
              </a:rPr>
              <a:t>Feedback Overhead Analysis</a:t>
            </a:r>
            <a:endParaRPr kumimoji="1" lang="en-US" altLang="zh-CN" b="1" i="1" dirty="0">
              <a:solidFill>
                <a:srgbClr val="00B050"/>
              </a:solidFill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756285" y="1948180"/>
            <a:ext cx="3162300" cy="272605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3918585" y="1948180"/>
            <a:ext cx="3162300" cy="272605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56285" y="1948180"/>
            <a:ext cx="3162300" cy="298450"/>
          </a:xfrm>
          <a:prstGeom prst="rect">
            <a:avLst/>
          </a:prstGeom>
          <a:solidFill>
            <a:srgbClr val="252AA8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Analog Combining 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6285" y="3293110"/>
            <a:ext cx="3162300" cy="302260"/>
          </a:xfrm>
          <a:prstGeom prst="rect">
            <a:avLst/>
          </a:prstGeom>
          <a:solidFill>
            <a:srgbClr val="252AA8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Analog precoding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6285" y="1551940"/>
            <a:ext cx="3162300" cy="3962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252AA8"/>
            </a:solidFill>
          </a:ln>
        </p:spPr>
        <p:txBody>
          <a:bodyPr vert="horz" wrap="square" lIns="91440" tIns="45720" rIns="91440" bIns="45720" rtlCol="0" anchor="t">
            <a:noAutofit/>
          </a:bodyPr>
          <a:p>
            <a:pPr algn="ctr"/>
            <a:r>
              <a:rPr kumimoji="1" lang="en-US" altLang="zh-CN" b="1" i="1" dirty="0">
                <a:solidFill>
                  <a:srgbClr val="00B050"/>
                </a:solidFill>
                <a:sym typeface="+mn-ea"/>
              </a:rPr>
              <a:t>Analog Stage Design</a:t>
            </a:r>
            <a:endParaRPr kumimoji="1" lang="en-US" altLang="zh-CN" b="1" i="1" dirty="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8585" y="1551940"/>
            <a:ext cx="3162300" cy="3962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252AA8"/>
            </a:solidFill>
          </a:ln>
        </p:spPr>
        <p:txBody>
          <a:bodyPr vert="horz" wrap="square" lIns="91440" tIns="45720" rIns="91440" bIns="45720" rtlCol="0" anchor="t">
            <a:noAutofit/>
          </a:bodyPr>
          <a:p>
            <a:pPr algn="ctr"/>
            <a:r>
              <a:rPr kumimoji="1" lang="en-US" altLang="zh-CN" b="1" i="1" dirty="0">
                <a:solidFill>
                  <a:srgbClr val="00B050"/>
                </a:solidFill>
                <a:sym typeface="+mn-ea"/>
              </a:rPr>
              <a:t>Digital Stage Design</a:t>
            </a:r>
            <a:endParaRPr kumimoji="1" lang="en-US" altLang="zh-CN" b="1" i="1" dirty="0">
              <a:solidFill>
                <a:srgbClr val="00B050"/>
              </a:solidFill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56285" y="3994150"/>
            <a:ext cx="3162300" cy="302260"/>
          </a:xfrm>
          <a:prstGeom prst="rect">
            <a:avLst/>
          </a:prstGeom>
          <a:solidFill>
            <a:srgbClr val="252AA8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Computing the baseband channels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1762696" y="3633089"/>
                <a:ext cx="1083310" cy="30035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𝑂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s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1400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696" y="3633089"/>
                <a:ext cx="1083310" cy="300355"/>
              </a:xfrm>
              <a:prstGeom prst="rect">
                <a:avLst/>
              </a:prstGeom>
              <a:blipFill rotWithShape="1">
                <a:blip r:embed="rId4"/>
                <a:stretch>
                  <a:fillRect l="-53" t="-85" r="53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1484566" y="2263394"/>
                <a:ext cx="1692275" cy="3441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𝑂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rgbClr val="C00000"/>
                              </a:solidFill>
                              <a:uFillTx/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epoch</m:t>
                          </m:r>
                        </m:sub>
                        <m:sup>
                          <m:r>
                            <a:rPr lang="en-US" altLang="zh-CN" sz="1400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sup>
                      </m:sSubSup>
                      <m:sSub>
                        <m:sSubPr>
                          <m:ctrlP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s</m:t>
                          </m:r>
                        </m:sub>
                      </m:sSub>
                      <m:sSub>
                        <m:sSubPr>
                          <m:ctrlP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r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1400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566" y="2263394"/>
                <a:ext cx="1692275" cy="344170"/>
              </a:xfrm>
              <a:prstGeom prst="rect">
                <a:avLst/>
              </a:prstGeom>
              <a:blipFill rotWithShape="1">
                <a:blip r:embed="rId5"/>
                <a:stretch>
                  <a:fillRect l="-34" t="-74" r="34" b="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756285" y="2617470"/>
                <a:ext cx="3162300" cy="302260"/>
              </a:xfrm>
              <a:prstGeom prst="rect">
                <a:avLst/>
              </a:prstGeom>
              <a:solidFill>
                <a:srgbClr val="252AA8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200">
                    <a:latin typeface="Times New Roman" panose="02020603050405020304" charset="0"/>
                    <a:cs typeface="Times New Roman" panose="02020603050405020304" charset="0"/>
                  </a:rPr>
                  <a:t>Computing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2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b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}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sz="1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1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1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𝐾</m:t>
                        </m:r>
                      </m:sup>
                    </m:sSubSup>
                  </m:oMath>
                </a14:m>
                <a:endParaRPr lang="en-US" altLang="zh-CN" sz="12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5" y="2617470"/>
                <a:ext cx="3162300" cy="302260"/>
              </a:xfrm>
              <a:prstGeom prst="rect">
                <a:avLst/>
              </a:prstGeom>
              <a:blipFill rotWithShape="1">
                <a:blip r:embed="rId6"/>
                <a:stretch>
                  <a:fillRect l="-201" t="-2101" r="-201" b="-2101"/>
                </a:stretch>
              </a:blip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1611566" y="2961894"/>
                <a:ext cx="1470025" cy="3067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𝑂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s</m:t>
                          </m:r>
                        </m:sub>
                      </m:sSub>
                      <m:sSub>
                        <m:sSubPr>
                          <m:ctrlP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r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1400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566" y="2961894"/>
                <a:ext cx="1470025" cy="306705"/>
              </a:xfrm>
              <a:prstGeom prst="rect">
                <a:avLst/>
              </a:prstGeom>
              <a:blipFill rotWithShape="1">
                <a:blip r:embed="rId7"/>
                <a:stretch>
                  <a:fillRect l="-39" t="-83" r="39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1762696" y="4303014"/>
                <a:ext cx="1083310" cy="30035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𝑂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s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1400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696" y="4303014"/>
                <a:ext cx="1083310" cy="300355"/>
              </a:xfrm>
              <a:prstGeom prst="rect">
                <a:avLst/>
              </a:prstGeom>
              <a:blipFill rotWithShape="1">
                <a:blip r:embed="rId4"/>
                <a:stretch>
                  <a:fillRect l="-53" t="-85" r="53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3918585" y="1948180"/>
            <a:ext cx="3162300" cy="538480"/>
          </a:xfrm>
          <a:prstGeom prst="rect">
            <a:avLst/>
          </a:prstGeom>
          <a:solidFill>
            <a:srgbClr val="252AA8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Computing the solutions to 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the MMSE problem 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5055806" y="2702814"/>
                <a:ext cx="887095" cy="30099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𝑂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4</m:t>
                          </m:r>
                        </m:sup>
                      </m:sSup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s</m:t>
                          </m:r>
                        </m:sub>
                        <m:sup>
                          <m:r>
                            <a:rPr lang="en-US" altLang="zh-CN" sz="14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1400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806" y="2702814"/>
                <a:ext cx="887095" cy="300990"/>
              </a:xfrm>
              <a:prstGeom prst="rect">
                <a:avLst/>
              </a:prstGeom>
              <a:blipFill rotWithShape="1">
                <a:blip r:embed="rId8"/>
                <a:stretch>
                  <a:fillRect l="-64" t="-84" r="64" b="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3918585" y="3258820"/>
            <a:ext cx="3162300" cy="538480"/>
          </a:xfrm>
          <a:prstGeom prst="rect">
            <a:avLst/>
          </a:prstGeom>
          <a:solidFill>
            <a:srgbClr val="252AA8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Computing the subchannels and 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the related SVDs: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5055806" y="4084574"/>
                <a:ext cx="887095" cy="30099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𝑂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3</m:t>
                          </m:r>
                        </m:sup>
                      </m:sSup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s</m:t>
                          </m:r>
                        </m:sub>
                        <m:sup>
                          <m:r>
                            <a:rPr lang="en-US" altLang="zh-CN" sz="14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1400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806" y="4084574"/>
                <a:ext cx="887095" cy="300990"/>
              </a:xfrm>
              <a:prstGeom prst="rect">
                <a:avLst/>
              </a:prstGeom>
              <a:blipFill rotWithShape="1">
                <a:blip r:embed="rId9"/>
                <a:stretch>
                  <a:fillRect l="-64" t="-84" r="64" b="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/>
          <p:cNvGrpSpPr/>
          <p:nvPr/>
        </p:nvGrpSpPr>
        <p:grpSpPr>
          <a:xfrm>
            <a:off x="7631430" y="1707515"/>
            <a:ext cx="3957955" cy="2089150"/>
            <a:chOff x="12403" y="3522"/>
            <a:chExt cx="6233" cy="32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0"/>
            <a:srcRect t="5722"/>
            <a:stretch>
              <a:fillRect/>
            </a:stretch>
          </p:blipFill>
          <p:spPr>
            <a:xfrm>
              <a:off x="12403" y="3522"/>
              <a:ext cx="6145" cy="3291"/>
            </a:xfrm>
            <a:prstGeom prst="rect">
              <a:avLst/>
            </a:prstGeom>
          </p:spPr>
        </p:pic>
        <p:sp>
          <p:nvSpPr>
            <p:cNvPr id="32" name="矩形 31"/>
            <p:cNvSpPr/>
            <p:nvPr>
              <p:custDataLst>
                <p:tags r:id="rId11"/>
              </p:custDataLst>
            </p:nvPr>
          </p:nvSpPr>
          <p:spPr>
            <a:xfrm>
              <a:off x="12404" y="4333"/>
              <a:ext cx="6232" cy="562"/>
            </a:xfrm>
            <a:prstGeom prst="rect">
              <a:avLst/>
            </a:prstGeom>
            <a:ln>
              <a:solidFill>
                <a:srgbClr val="252AA8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7198360" y="1440180"/>
            <a:ext cx="432435" cy="779145"/>
          </a:xfrm>
          <a:prstGeom prst="line">
            <a:avLst/>
          </a:prstGeom>
          <a:ln>
            <a:solidFill>
              <a:srgbClr val="252AA8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7198360" y="2576830"/>
            <a:ext cx="432435" cy="2189480"/>
          </a:xfrm>
          <a:prstGeom prst="line">
            <a:avLst/>
          </a:prstGeom>
          <a:ln>
            <a:solidFill>
              <a:srgbClr val="252AA8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4" name="矩形 43"/>
          <p:cNvSpPr/>
          <p:nvPr>
            <p:custDataLst>
              <p:tags r:id="rId12"/>
            </p:custDataLst>
          </p:nvPr>
        </p:nvSpPr>
        <p:spPr>
          <a:xfrm>
            <a:off x="8353425" y="3994150"/>
            <a:ext cx="3235325" cy="762635"/>
          </a:xfrm>
          <a:prstGeom prst="rect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gradFill flip="none" rotWithShape="1">
                  <a:gsLst>
                    <a:gs pos="40000">
                      <a:schemeClr val="accent2"/>
                    </a:gs>
                    <a:gs pos="13000">
                      <a:schemeClr val="accent2"/>
                    </a:gs>
                    <a:gs pos="0">
                      <a:srgbClr val="F6ECE2"/>
                    </a:gs>
                  </a:gsLst>
                  <a:lin ang="16200000" scaled="0"/>
                  <a:tileRect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 EMU-HPC method is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computationally efficient!</a:t>
            </a:r>
            <a:endParaRPr kumimoji="1" lang="en-US" altLang="zh-CN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表格 46"/>
              <p:cNvGraphicFramePr/>
              <p:nvPr>
                <p:custDataLst>
                  <p:tags r:id="rId13"/>
                </p:custDataLst>
              </p:nvPr>
            </p:nvGraphicFramePr>
            <p:xfrm>
              <a:off x="1127760" y="5375275"/>
              <a:ext cx="8531860" cy="11029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2965"/>
                    <a:gridCol w="2485390"/>
                    <a:gridCol w="1780540"/>
                    <a:gridCol w="2132965"/>
                  </a:tblGrid>
                  <a:tr h="36766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400"/>
                            <a:t>Algorithm</a:t>
                          </a:r>
                          <a:endParaRPr lang="en-US" altLang="zh-CN" sz="14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400"/>
                            <a:t>Analog Stage</a:t>
                          </a:r>
                          <a:endParaRPr lang="en-US" altLang="zh-CN" sz="14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400"/>
                            <a:t>Digital Stage</a:t>
                          </a:r>
                          <a:endParaRPr lang="en-US" altLang="zh-CN" sz="14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400"/>
                            <a:t>Lower?</a:t>
                          </a:r>
                          <a:endParaRPr lang="en-US" altLang="zh-CN" sz="1400"/>
                        </a:p>
                      </a:txBody>
                      <a:tcPr anchor="ctr" anchorCtr="0"/>
                    </a:tc>
                  </a:tr>
                  <a:tr h="36766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4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EMU-HPC</a:t>
                          </a:r>
                          <a:endParaRPr lang="en-US" altLang="zh-CN" sz="140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𝑂</m:t>
                              </m:r>
                              <m:r>
                                <a:rPr lang="en-US" altLang="zh-CN" sz="1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s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400"/>
                            <a:t> </a:t>
                          </a:r>
                          <a:r>
                            <a:rPr lang="en-US" altLang="zh-CN" sz="10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(minimal level)</a:t>
                          </a:r>
                          <a:endParaRPr lang="en-US" altLang="zh-CN" sz="100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anchor="ctr" anchorCtr="0"/>
                    </a:tc>
                    <a:tc row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4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Same as all other </a:t>
                          </a:r>
                          <a:endParaRPr lang="en-US" altLang="zh-CN" sz="140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  <a:p>
                          <a:pPr algn="ctr">
                            <a:buNone/>
                          </a:pPr>
                          <a:r>
                            <a:rPr lang="en-US" altLang="zh-CN" sz="14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algorithms</a:t>
                          </a:r>
                          <a:endParaRPr lang="en-US" altLang="zh-CN" sz="140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400"/>
                            <a:t>√</a:t>
                          </a:r>
                          <a:endParaRPr lang="en-US" altLang="zh-CN" sz="1400"/>
                        </a:p>
                      </a:txBody>
                      <a:tcPr anchor="ctr" anchorCtr="0"/>
                    </a:tc>
                  </a:tr>
                  <a:tr h="36766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4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SROA</a:t>
                          </a:r>
                          <a:endParaRPr lang="en-US" altLang="zh-CN" sz="140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𝑂</m:t>
                              </m:r>
                              <m:r>
                                <a:rPr lang="en-US" altLang="zh-CN" sz="1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s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iter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r>
                                    <a:rPr lang="en-US" altLang="zh-CN" sz="14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r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400"/>
                            <a:t> </a:t>
                          </a:r>
                          <a:r>
                            <a:rPr lang="en-US" altLang="zh-CN" sz="10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0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0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𝑁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000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iter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0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=14)</a:t>
                          </a:r>
                          <a:endParaRPr lang="en-US" altLang="zh-CN" sz="100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anchor="ctr" anchorCtr="0"/>
                    </a:tc>
                    <a:tc vMerge="1"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400"/>
                            <a:t>×</a:t>
                          </a:r>
                          <a:endParaRPr lang="zh-CN" altLang="en-US" sz="1400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表格 46"/>
              <p:cNvGraphicFramePr/>
              <p:nvPr>
                <p:custDataLst>
                  <p:tags r:id="rId14"/>
                </p:custDataLst>
              </p:nvPr>
            </p:nvGraphicFramePr>
            <p:xfrm>
              <a:off x="1127760" y="5375275"/>
              <a:ext cx="8531860" cy="11029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2965"/>
                    <a:gridCol w="2485390"/>
                    <a:gridCol w="1780540"/>
                    <a:gridCol w="2132965"/>
                  </a:tblGrid>
                  <a:tr h="36766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400"/>
                            <a:t>Algorithm</a:t>
                          </a:r>
                          <a:endParaRPr lang="en-US" altLang="zh-CN" sz="14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400"/>
                            <a:t>Analog Stage</a:t>
                          </a:r>
                          <a:endParaRPr lang="en-US" altLang="zh-CN" sz="14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400"/>
                            <a:t>Digital Stage</a:t>
                          </a:r>
                          <a:endParaRPr lang="en-US" altLang="zh-CN" sz="14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400"/>
                            <a:t>Lower?</a:t>
                          </a:r>
                          <a:endParaRPr lang="en-US" altLang="zh-CN" sz="1400"/>
                        </a:p>
                      </a:txBody>
                      <a:tcPr anchor="ctr" anchorCtr="0"/>
                    </a:tc>
                  </a:tr>
                  <a:tr h="36766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4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EMU-HPC</a:t>
                          </a:r>
                          <a:endParaRPr lang="en-US" altLang="zh-CN" sz="140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15"/>
                        </a:blipFill>
                      </a:tcPr>
                    </a:tc>
                    <a:tc row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4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Same as all other </a:t>
                          </a:r>
                          <a:endParaRPr lang="en-US" altLang="zh-CN" sz="140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  <a:p>
                          <a:pPr algn="ctr">
                            <a:buNone/>
                          </a:pPr>
                          <a:r>
                            <a:rPr lang="en-US" altLang="zh-CN" sz="14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algorithms</a:t>
                          </a:r>
                          <a:endParaRPr lang="en-US" altLang="zh-CN" sz="140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400"/>
                            <a:t>√</a:t>
                          </a:r>
                          <a:endParaRPr lang="en-US" altLang="zh-CN" sz="1400"/>
                        </a:p>
                      </a:txBody>
                      <a:tcPr anchor="ctr" anchorCtr="0"/>
                    </a:tc>
                  </a:tr>
                  <a:tr h="36766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4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SROA</a:t>
                          </a:r>
                          <a:endParaRPr lang="en-US" altLang="zh-CN" sz="140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15"/>
                        </a:blipFill>
                      </a:tcPr>
                    </a:tc>
                    <a:tc vMerge="1"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 sz="1400"/>
                            <a:t>×</a:t>
                          </a:r>
                          <a:endParaRPr lang="zh-CN" altLang="en-US" sz="1400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Fallback>
      </mc:AlternateContent>
      <p:sp>
        <p:nvSpPr>
          <p:cNvPr id="49" name="文本框 48"/>
          <p:cNvSpPr txBox="1"/>
          <p:nvPr>
            <p:custDataLst>
              <p:tags r:id="rId16"/>
            </p:custDataLst>
          </p:nvPr>
        </p:nvSpPr>
        <p:spPr>
          <a:xfrm>
            <a:off x="439420" y="958850"/>
            <a:ext cx="3977640" cy="396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t">
            <a:noAutofit/>
          </a:bodyPr>
          <a:p>
            <a:pPr algn="ctr"/>
            <a:r>
              <a:rPr kumimoji="1" lang="en-US" altLang="zh-CN" b="1" i="1" dirty="0">
                <a:solidFill>
                  <a:srgbClr val="00B050"/>
                </a:solidFill>
                <a:sym typeface="+mn-ea"/>
              </a:rPr>
              <a:t>Complexity Analysis</a:t>
            </a:r>
            <a:endParaRPr kumimoji="1" lang="en-US" altLang="zh-CN" b="1" i="1" dirty="0">
              <a:solidFill>
                <a:srgbClr val="00B05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98695" y="4944110"/>
            <a:ext cx="68503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Note: The feedback overhead is quantified in terms of the number of fed-back matrix elements.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矩形 4"/>
          <p:cNvSpPr/>
          <p:nvPr>
            <p:custDataLst>
              <p:tags r:id="rId17"/>
            </p:custDataLst>
          </p:nvPr>
        </p:nvSpPr>
        <p:spPr>
          <a:xfrm>
            <a:off x="9889490" y="5545455"/>
            <a:ext cx="2087245" cy="762635"/>
          </a:xfrm>
          <a:prstGeom prst="rect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gradFill flip="none" rotWithShape="1">
                  <a:gsLst>
                    <a:gs pos="40000">
                      <a:schemeClr val="accent2"/>
                    </a:gs>
                    <a:gs pos="13000">
                      <a:schemeClr val="accent2"/>
                    </a:gs>
                    <a:gs pos="0">
                      <a:srgbClr val="F6ECE2"/>
                    </a:gs>
                  </a:gsLst>
                  <a:lin ang="16200000" scaled="0"/>
                  <a:tileRect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Reduced feedback</a:t>
            </a:r>
            <a:endParaRPr kumimoji="1" lang="en-US" altLang="zh-CN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overhead!</a:t>
            </a:r>
            <a:endParaRPr kumimoji="1" lang="en-US" altLang="zh-CN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450340"/>
            <a:ext cx="6614160" cy="3317875"/>
          </a:xfrm>
          <a:prstGeom prst="rect">
            <a:avLst/>
          </a:prstGeom>
          <a:noFill/>
          <a:ln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组合 10"/>
          <p:cNvGrpSpPr/>
          <p:nvPr/>
        </p:nvGrpSpPr>
        <p:grpSpPr>
          <a:xfrm>
            <a:off x="327660" y="221615"/>
            <a:ext cx="7910195" cy="540385"/>
            <a:chOff x="820" y="1471"/>
            <a:chExt cx="12457" cy="851"/>
          </a:xfrm>
        </p:grpSpPr>
        <p:sp>
          <p:nvSpPr>
            <p:cNvPr id="6" name="文本框 5"/>
            <p:cNvSpPr txBox="1"/>
            <p:nvPr/>
          </p:nvSpPr>
          <p:spPr>
            <a:xfrm>
              <a:off x="820" y="1471"/>
              <a:ext cx="126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V-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490" y="1500"/>
              <a:ext cx="117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ea typeface="Verdana" panose="020B0604030504040204" pitchFamily="34" charset="0"/>
                  <a:cs typeface="Times New Roman" panose="02020603050405020304" charset="0"/>
                </a:rPr>
                <a:t>Simulation Results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ea typeface="Verdana" panose="020B0604030504040204" pitchFamily="34" charset="0"/>
                <a:cs typeface="Times New Roman" panose="0202060305040502030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198"/>
          <a:stretch>
            <a:fillRect/>
          </a:stretch>
        </p:blipFill>
        <p:spPr>
          <a:xfrm>
            <a:off x="327660" y="1546225"/>
            <a:ext cx="3644900" cy="27279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52290" y="1617345"/>
            <a:ext cx="3638550" cy="26568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237855" y="1617345"/>
            <a:ext cx="3644900" cy="26384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4565650" y="4558665"/>
            <a:ext cx="3081020" cy="568960"/>
          </a:xfrm>
          <a:prstGeom prst="rect">
            <a:avLst/>
          </a:prstGeom>
          <a:solidFill>
            <a:srgbClr val="FBE44F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rtlCol="0" anchor="ctr">
            <a:normAutofit fontScale="90000"/>
          </a:bodyPr>
          <a:p>
            <a:pPr indent="0" algn="ctr" fontAlgn="auto">
              <a:lnSpc>
                <a:spcPct val="125000"/>
              </a:lnSpc>
              <a:buFont typeface="Wingdings" panose="05000000000000000000" charset="0"/>
              <a:buNone/>
            </a:pPr>
            <a:r>
              <a:rPr kumimoji="1" lang="en-US" altLang="zh-CN" sz="1600" b="1" dirty="0">
                <a:solidFill>
                  <a:srgbClr val="FF0000"/>
                </a:solidFill>
                <a:uFillTx/>
                <a:cs typeface="+mn-lt"/>
              </a:rPr>
              <a:t>EMU-HPC &gt; other hybrid schemes</a:t>
            </a:r>
            <a:r>
              <a:rPr kumimoji="1" lang="en-US" altLang="zh-CN" sz="1600" b="1" dirty="0">
                <a:solidFill>
                  <a:schemeClr val="tx1"/>
                </a:solidFill>
                <a:uFillTx/>
                <a:cs typeface="+mn-lt"/>
              </a:rPr>
              <a:t> </a:t>
            </a:r>
            <a:endParaRPr kumimoji="1" lang="en-US" altLang="zh-CN" sz="1600" dirty="0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643890" y="1092200"/>
            <a:ext cx="3190240" cy="396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t">
            <a:noAutofit/>
          </a:bodyPr>
          <a:p>
            <a:pPr algn="ctr"/>
            <a:r>
              <a:rPr kumimoji="1" lang="en-US" altLang="zh-CN" b="1" i="1" dirty="0">
                <a:solidFill>
                  <a:srgbClr val="00B050"/>
                </a:solidFill>
                <a:sym typeface="+mn-ea"/>
              </a:rPr>
              <a:t>Sum-rate Performance</a:t>
            </a:r>
            <a:endParaRPr kumimoji="1" lang="en-US" altLang="zh-CN" b="1" i="1" dirty="0">
              <a:solidFill>
                <a:srgbClr val="00B05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4460240" y="1092200"/>
            <a:ext cx="3343275" cy="396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t">
            <a:noAutofit/>
          </a:bodyPr>
          <a:p>
            <a:pPr algn="ctr"/>
            <a:r>
              <a:rPr kumimoji="1" lang="en-US" altLang="zh-CN" b="1" i="1" dirty="0">
                <a:solidFill>
                  <a:srgbClr val="00B050"/>
                </a:solidFill>
                <a:sym typeface="+mn-ea"/>
              </a:rPr>
              <a:t>Multiplexing Performance</a:t>
            </a:r>
            <a:endParaRPr kumimoji="1" lang="en-US" altLang="zh-CN" b="1" i="1" dirty="0">
              <a:solidFill>
                <a:srgbClr val="00B05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9023985" y="1092200"/>
            <a:ext cx="2269490" cy="396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t">
            <a:noAutofit/>
          </a:bodyPr>
          <a:p>
            <a:pPr algn="ctr"/>
            <a:r>
              <a:rPr kumimoji="1" lang="en-US" altLang="zh-CN" b="1" i="1" dirty="0">
                <a:solidFill>
                  <a:srgbClr val="00B050"/>
                </a:solidFill>
                <a:sym typeface="+mn-ea"/>
              </a:rPr>
              <a:t>Complexity</a:t>
            </a:r>
            <a:endParaRPr kumimoji="1" lang="en-US" altLang="zh-CN" b="1" i="1" dirty="0">
              <a:solidFill>
                <a:srgbClr val="00B05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4460240" y="5213985"/>
            <a:ext cx="37191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 fontAlgn="auto">
              <a:lnSpc>
                <a:spcPct val="125000"/>
              </a:lnSpc>
              <a:buFont typeface="Wingdings" panose="05000000000000000000" charset="0"/>
              <a:buChar char="Ø"/>
            </a:pPr>
            <a:r>
              <a:rPr kumimoji="1" lang="en-US" altLang="zh-CN" sz="1600" dirty="0">
                <a:uFillTx/>
                <a:latin typeface="Times New Roman" panose="02020603050405020304" charset="0"/>
                <a:sym typeface="+mn-ea"/>
              </a:rPr>
              <a:t>Due to balancing array gains and MUI suppression in analog precoding</a:t>
            </a:r>
            <a:endParaRPr kumimoji="1" lang="en-US" altLang="zh-CN" sz="1600" dirty="0">
              <a:uFillTx/>
              <a:latin typeface="Times New Roman" panose="02020603050405020304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506730" y="5213985"/>
            <a:ext cx="3855720" cy="6419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l" fontAlgn="auto">
              <a:lnSpc>
                <a:spcPct val="125000"/>
              </a:lnSpc>
              <a:buFont typeface="Wingdings" panose="05000000000000000000" charset="0"/>
              <a:buChar char="Ø"/>
            </a:pPr>
            <a:r>
              <a:rPr kumimoji="1" lang="en-US" altLang="zh-CN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Mainly due to the joint analog-digital interference suppression scheme</a:t>
            </a:r>
            <a:endParaRPr kumimoji="1" lang="en-US" altLang="zh-CN" sz="16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643890" y="4561205"/>
            <a:ext cx="3081020" cy="568960"/>
          </a:xfrm>
          <a:prstGeom prst="rect">
            <a:avLst/>
          </a:prstGeom>
          <a:solidFill>
            <a:srgbClr val="FBE44F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rtlCol="0" anchor="ctr">
            <a:normAutofit fontScale="90000"/>
          </a:bodyPr>
          <a:p>
            <a:pPr indent="0" algn="ctr" fontAlgn="auto">
              <a:lnSpc>
                <a:spcPct val="125000"/>
              </a:lnSpc>
              <a:buFont typeface="Wingdings" panose="05000000000000000000" charset="0"/>
              <a:buNone/>
            </a:pPr>
            <a:r>
              <a:rPr kumimoji="1" lang="en-US" altLang="zh-CN" sz="1600" b="1" dirty="0">
                <a:solidFill>
                  <a:srgbClr val="FF0000"/>
                </a:solidFill>
                <a:uFillTx/>
                <a:cs typeface="+mn-lt"/>
              </a:rPr>
              <a:t>EMU-HPC &gt; other hybrid schemes</a:t>
            </a:r>
            <a:r>
              <a:rPr kumimoji="1" lang="en-US" altLang="zh-CN" sz="1600" b="1" dirty="0">
                <a:solidFill>
                  <a:schemeClr val="tx1"/>
                </a:solidFill>
                <a:uFillTx/>
                <a:cs typeface="+mn-lt"/>
              </a:rPr>
              <a:t> </a:t>
            </a:r>
            <a:endParaRPr kumimoji="1" lang="en-US" altLang="zh-CN" sz="1600" dirty="0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8425180" y="4558665"/>
            <a:ext cx="3384550" cy="568960"/>
          </a:xfrm>
          <a:prstGeom prst="rect">
            <a:avLst/>
          </a:prstGeom>
          <a:solidFill>
            <a:srgbClr val="FBE44F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rtlCol="0" anchor="ctr">
            <a:normAutofit fontScale="90000"/>
          </a:bodyPr>
          <a:p>
            <a:pPr indent="0" algn="ctr" fontAlgn="auto">
              <a:lnSpc>
                <a:spcPct val="125000"/>
              </a:lnSpc>
              <a:buFont typeface="Wingdings" panose="05000000000000000000" charset="0"/>
              <a:buNone/>
            </a:pPr>
            <a:r>
              <a:rPr kumimoji="1" lang="en-US" altLang="zh-CN" sz="1600" b="1" dirty="0">
                <a:solidFill>
                  <a:srgbClr val="FF0000"/>
                </a:solidFill>
                <a:uFillTx/>
                <a:cs typeface="+mn-lt"/>
              </a:rPr>
              <a:t>EMU-HPC has the lowest complexity</a:t>
            </a:r>
            <a:endParaRPr kumimoji="1" lang="en-US" altLang="zh-CN" sz="1600" dirty="0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8316595" y="5213985"/>
                <a:ext cx="3684905" cy="81089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pPr marL="285750" indent="-285750" fontAlgn="auto">
                  <a:lnSpc>
                    <a:spcPct val="125000"/>
                  </a:lnSpc>
                  <a:buFont typeface="Wingdings" panose="05000000000000000000" charset="0"/>
                  <a:buChar char="Ø"/>
                </a:pPr>
                <a:r>
                  <a:rPr lang="en-US" altLang="zh-CN" sz="1600">
                    <a:latin typeface="Cambria Math" panose="02040503050406030204" charset="0"/>
                    <a:cs typeface="Cambria Math" panose="02040503050406030204" charset="0"/>
                  </a:rPr>
                  <a:t>Achieved by VR-PCA in LazySVD</a:t>
                </a:r>
                <a:endParaRPr lang="en-US" altLang="zh-CN" sz="16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 fontAlgn="auto">
                  <a:lnSpc>
                    <a:spcPct val="125000"/>
                  </a:lnSpc>
                  <a:buFont typeface="Wingdings" panose="05000000000000000000" charset="0"/>
                  <a:buChar char="Ø"/>
                </a:pPr>
                <a:r>
                  <a:rPr lang="en-US" altLang="zh-CN" sz="1600">
                    <a:latin typeface="Cambria Math" panose="02040503050406030204" charset="0"/>
                    <a:cs typeface="Cambria Math" panose="02040503050406030204" charset="0"/>
                  </a:rPr>
                  <a:t>Only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charset="0"/>
                            <a:cs typeface="Cambria Math" panose="02040503050406030204" charset="0"/>
                          </a:rPr>
                          <m:t>epoch</m:t>
                        </m:r>
                      </m:sub>
                      <m:sup>
                        <m:r>
                          <a:rPr lang="en-US" altLang="zh-CN" sz="1600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</m:sup>
                    </m:sSubSup>
                    <m:r>
                      <a:rPr lang="en-US" altLang="zh-CN" sz="1600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600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</m:oMath>
                </a14:m>
                <a:r>
                  <a:rPr kumimoji="1" lang="en-US" altLang="zh-CN" sz="1600" dirty="0">
                    <a:uFillTx/>
                    <a:latin typeface="Times New Roman" panose="02020603050405020304" charset="0"/>
                    <a:sym typeface="+mn-ea"/>
                  </a:rPr>
                  <a:t> is sufficient to outperform both HySBD and SROA</a:t>
                </a:r>
                <a:endParaRPr kumimoji="1" lang="en-US" altLang="zh-CN" sz="1600" dirty="0">
                  <a:uFillTx/>
                  <a:latin typeface="Times New Roman" panose="02020603050405020304" charset="0"/>
                  <a:sym typeface="+mn-ea"/>
                </a:endParaRPr>
              </a:p>
              <a:p>
                <a:pPr indent="0" fontAlgn="auto">
                  <a:lnSpc>
                    <a:spcPct val="125000"/>
                  </a:lnSpc>
                  <a:buFont typeface="Wingdings" panose="05000000000000000000" charset="0"/>
                  <a:buNone/>
                </a:pPr>
                <a:endParaRPr kumimoji="1" lang="en-US" altLang="zh-CN" sz="1600" dirty="0">
                  <a:uFillTx/>
                  <a:latin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8316595" y="5213985"/>
                <a:ext cx="3684905" cy="810895"/>
              </a:xfrm>
              <a:prstGeom prst="rect">
                <a:avLst/>
              </a:prstGeom>
              <a:blipFill rotWithShape="1">
                <a:blip r:embed="rId17"/>
                <a:stretch>
                  <a:fillRect b="-629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-1905" y="1327785"/>
            <a:ext cx="12192635" cy="1046480"/>
            <a:chOff x="0" y="1860"/>
            <a:chExt cx="19610" cy="2725"/>
          </a:xfrm>
        </p:grpSpPr>
        <p:sp>
          <p:nvSpPr>
            <p:cNvPr id="5" name="文本框 4"/>
            <p:cNvSpPr txBox="1"/>
            <p:nvPr>
              <p:custDataLst>
                <p:tags r:id="rId1"/>
              </p:custDataLst>
            </p:nvPr>
          </p:nvSpPr>
          <p:spPr>
            <a:xfrm>
              <a:off x="0" y="1860"/>
              <a:ext cx="19610" cy="2725"/>
            </a:xfrm>
            <a:prstGeom prst="rect">
              <a:avLst/>
            </a:prstGeom>
            <a:solidFill>
              <a:srgbClr val="FBE44F">
                <a:alpha val="65000"/>
              </a:srgbClr>
            </a:solidFill>
            <a:effectLst>
              <a:reflection blurRad="6350" stA="52000" endA="300" endPos="20000" dir="5400000" sy="-100000" algn="bl" rotWithShape="0"/>
            </a:effectLst>
          </p:spPr>
          <p:txBody>
            <a:bodyPr vert="horz" wrap="square" lIns="91440" tIns="45720" rIns="91440" bIns="45720" rtlCol="0" anchor="ctr">
              <a:normAutofit/>
            </a:bodyPr>
            <a:p>
              <a:endParaRPr kumimoji="1" lang="zh-CN" altLang="en-US" dirty="0"/>
            </a:p>
          </p:txBody>
        </p:sp>
        <p:sp>
          <p:nvSpPr>
            <p:cNvPr id="17" name="矩形: 圆角 55"/>
            <p:cNvSpPr/>
            <p:nvPr>
              <p:custDataLst>
                <p:tags r:id="rId2"/>
              </p:custDataLst>
            </p:nvPr>
          </p:nvSpPr>
          <p:spPr>
            <a:xfrm>
              <a:off x="377" y="2215"/>
              <a:ext cx="18276" cy="2135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indent="0" algn="ctr" fontAlgn="auto">
                <a:lnSpc>
                  <a:spcPct val="125000"/>
                </a:lnSpc>
              </a:pPr>
              <a:r>
                <a:rPr lang="en-US" b="1" dirty="0">
                  <a:solidFill>
                    <a:schemeClr val="tx1"/>
                  </a:solidFill>
                  <a:latin typeface="+mn-ea"/>
                  <a:cs typeface="Times New Roman" panose="02020603050405020304" charset="0"/>
                  <a:sym typeface="+mn-ea"/>
                </a:rPr>
                <a:t>We propose </a:t>
              </a:r>
              <a:r>
                <a:rPr lang="en-US" altLang="zh-CN" b="1" dirty="0">
                  <a:solidFill>
                    <a:schemeClr val="tx1"/>
                  </a:solidFill>
                  <a:latin typeface="+mn-ea"/>
                  <a:cs typeface="Times New Roman" panose="02020603050405020304" charset="0"/>
                  <a:sym typeface="+mn-ea"/>
                </a:rPr>
                <a:t>the EMU-HPC method for mmWave massive MU-MIMO to improve the sum-rate with low feedback overhead.</a:t>
              </a:r>
              <a:endParaRPr lang="en-US" altLang="zh-CN" b="1" dirty="0">
                <a:solidFill>
                  <a:schemeClr val="tx1"/>
                </a:solidFill>
                <a:latin typeface="+mn-ea"/>
                <a:cs typeface="Times New Roman" panose="02020603050405020304" charset="0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75285" y="2862580"/>
            <a:ext cx="11468735" cy="2694305"/>
            <a:chOff x="801" y="4186"/>
            <a:chExt cx="18061" cy="4243"/>
          </a:xfrm>
        </p:grpSpPr>
        <p:sp>
          <p:nvSpPr>
            <p:cNvPr id="13" name="文本框 12"/>
            <p:cNvSpPr txBox="1"/>
            <p:nvPr/>
          </p:nvSpPr>
          <p:spPr>
            <a:xfrm>
              <a:off x="801" y="6653"/>
              <a:ext cx="2030" cy="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p>
              <a:pPr indent="0" algn="l" fontAlgn="auto">
                <a:lnSpc>
                  <a:spcPct val="125000"/>
                </a:lnSpc>
              </a:pPr>
              <a:r>
                <a:rPr kumimoji="1" lang="en-US" altLang="zh-CN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EMU-HPC</a:t>
              </a:r>
              <a:endPara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左大括号 8"/>
            <p:cNvSpPr/>
            <p:nvPr/>
          </p:nvSpPr>
          <p:spPr>
            <a:xfrm>
              <a:off x="2852" y="6254"/>
              <a:ext cx="359" cy="1709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268" y="5790"/>
              <a:ext cx="4650" cy="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p>
              <a:pPr indent="0" algn="l" fontAlgn="auto">
                <a:lnSpc>
                  <a:spcPct val="125000"/>
                </a:lnSpc>
              </a:pPr>
              <a:r>
                <a:rPr kumimoji="1" lang="en-US" altLang="zh-CN" dirty="0">
                  <a:latin typeface="Times New Roman" panose="02020603050405020304" charset="0"/>
                  <a:cs typeface="Times New Roman" panose="02020603050405020304" charset="0"/>
                </a:rPr>
                <a:t>Analog Stage: </a:t>
              </a:r>
              <a:r>
                <a:rPr kumimoji="1" lang="en-US" altLang="zh-CN" b="1" dirty="0">
                  <a:solidFill>
                    <a:srgbClr val="252AA8"/>
                  </a:solidFill>
                  <a:latin typeface="Times New Roman" panose="02020603050405020304" charset="0"/>
                  <a:cs typeface="Times New Roman" panose="02020603050405020304" charset="0"/>
                </a:rPr>
                <a:t>NI-GLRAM</a:t>
              </a:r>
              <a:endParaRPr kumimoji="1" lang="en-US" altLang="zh-CN" b="1" dirty="0">
                <a:solidFill>
                  <a:srgbClr val="252AA8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25" y="7555"/>
              <a:ext cx="5023" cy="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p>
              <a:pPr indent="0" algn="l" fontAlgn="auto">
                <a:lnSpc>
                  <a:spcPct val="125000"/>
                </a:lnSpc>
              </a:pPr>
              <a:r>
                <a:rPr kumimoji="1" lang="en-US" altLang="zh-CN" dirty="0">
                  <a:latin typeface="Times New Roman" panose="02020603050405020304" charset="0"/>
                  <a:cs typeface="Times New Roman" panose="02020603050405020304" charset="0"/>
                </a:rPr>
                <a:t>Digital Stage: </a:t>
              </a:r>
              <a:r>
                <a:rPr kumimoji="1" lang="en-US" altLang="zh-CN" b="1" dirty="0">
                  <a:solidFill>
                    <a:srgbClr val="252AA8"/>
                  </a:solidFill>
                  <a:latin typeface="Times New Roman" panose="02020603050405020304" charset="0"/>
                  <a:cs typeface="Times New Roman" panose="02020603050405020304" charset="0"/>
                </a:rPr>
                <a:t>RCD</a:t>
              </a:r>
              <a:endParaRPr kumimoji="1" lang="en-US" altLang="zh-CN" b="1" dirty="0">
                <a:solidFill>
                  <a:srgbClr val="252AA8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4" name="左大括号 13"/>
            <p:cNvSpPr/>
            <p:nvPr/>
          </p:nvSpPr>
          <p:spPr>
            <a:xfrm>
              <a:off x="7708" y="5291"/>
              <a:ext cx="359" cy="1755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173" y="4942"/>
              <a:ext cx="4751" cy="75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p>
              <a:pPr indent="0" algn="l" fontAlgn="auto">
                <a:lnSpc>
                  <a:spcPct val="125000"/>
                </a:lnSpc>
              </a:pPr>
              <a:r>
                <a:rPr kumimoji="1" lang="en-US" altLang="zh-CN" dirty="0">
                  <a:latin typeface="Times New Roman" panose="02020603050405020304" charset="0"/>
                  <a:cs typeface="Times New Roman" panose="02020603050405020304" charset="0"/>
                </a:rPr>
                <a:t>Analog Combining: </a:t>
              </a:r>
              <a:r>
                <a:rPr kumimoji="1" lang="en-US" altLang="zh-CN" b="1" dirty="0">
                  <a:solidFill>
                    <a:srgbClr val="252AA8"/>
                  </a:solidFill>
                  <a:latin typeface="Times New Roman" panose="02020603050405020304" charset="0"/>
                  <a:cs typeface="Times New Roman" panose="02020603050405020304" charset="0"/>
                </a:rPr>
                <a:t>VR-PCA</a:t>
              </a:r>
              <a:endParaRPr kumimoji="1" lang="en-US" altLang="zh-CN" b="1" dirty="0">
                <a:solidFill>
                  <a:srgbClr val="252AA8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173" y="6402"/>
              <a:ext cx="6751" cy="141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p>
              <a:pPr indent="0" algn="l" fontAlgn="auto">
                <a:lnSpc>
                  <a:spcPct val="125000"/>
                </a:lnSpc>
              </a:pPr>
              <a:r>
                <a:rPr kumimoji="1" lang="en-US" altLang="zh-CN" dirty="0">
                  <a:latin typeface="Times New Roman" panose="02020603050405020304" charset="0"/>
                  <a:cs typeface="Times New Roman" panose="02020603050405020304" charset="0"/>
                </a:rPr>
                <a:t>Analog Precoding: </a:t>
              </a:r>
              <a:r>
                <a:rPr kumimoji="1" lang="en-US" altLang="zh-CN" b="1" dirty="0">
                  <a:solidFill>
                    <a:srgbClr val="252AA8"/>
                  </a:solidFill>
                  <a:latin typeface="Times New Roman" panose="02020603050405020304" charset="0"/>
                  <a:cs typeface="Times New Roman" panose="02020603050405020304" charset="0"/>
                </a:rPr>
                <a:t>MUI-aware array gain                  </a:t>
              </a:r>
              <a:endParaRPr kumimoji="1" lang="en-US" altLang="zh-CN" b="1" dirty="0">
                <a:solidFill>
                  <a:srgbClr val="252AA8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indent="0" algn="l" fontAlgn="auto">
                <a:lnSpc>
                  <a:spcPct val="125000"/>
                </a:lnSpc>
              </a:pPr>
              <a:r>
                <a:rPr kumimoji="1" lang="en-US" altLang="zh-CN" b="1" dirty="0">
                  <a:solidFill>
                    <a:srgbClr val="252AA8"/>
                  </a:solidFill>
                  <a:latin typeface="Times New Roman" panose="02020603050405020304" charset="0"/>
                  <a:cs typeface="Times New Roman" panose="02020603050405020304" charset="0"/>
                </a:rPr>
                <a:t>                                harvesting</a:t>
              </a:r>
              <a:r>
                <a:rPr kumimoji="1" lang="en-US" altLang="zh-CN" dirty="0"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endParaRPr kumimoji="1" lang="en-US" altLang="zh-CN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8" name="右大括号 17"/>
            <p:cNvSpPr/>
            <p:nvPr/>
          </p:nvSpPr>
          <p:spPr>
            <a:xfrm>
              <a:off x="14817" y="6968"/>
              <a:ext cx="197" cy="1345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5130" y="6757"/>
              <a:ext cx="3133" cy="167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 lnSpcReduction="10000"/>
            </a:bodyPr>
            <a:p>
              <a:pPr indent="0" algn="ctr" fontAlgn="auto">
                <a:lnSpc>
                  <a:spcPct val="125000"/>
                </a:lnSpc>
              </a:pPr>
              <a:r>
                <a:rPr kumimoji="1" lang="en-US" altLang="zh-CN" b="1" dirty="0">
                  <a:solidFill>
                    <a:srgbClr val="252AA8"/>
                  </a:solidFill>
                  <a:latin typeface="Times New Roman" panose="02020603050405020304" charset="0"/>
                  <a:cs typeface="Times New Roman" panose="02020603050405020304" charset="0"/>
                </a:rPr>
                <a:t>Joint interference suppression</a:t>
              </a:r>
              <a:endParaRPr kumimoji="1" lang="en-US" altLang="zh-CN" b="1" dirty="0">
                <a:solidFill>
                  <a:srgbClr val="252AA8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0" name="下箭头 49"/>
            <p:cNvSpPr/>
            <p:nvPr/>
          </p:nvSpPr>
          <p:spPr>
            <a:xfrm rot="10800000">
              <a:off x="5033" y="5111"/>
              <a:ext cx="419" cy="681"/>
            </a:xfrm>
            <a:prstGeom prst="downArrow">
              <a:avLst/>
            </a:prstGeom>
            <a:ln>
              <a:solidFill>
                <a:srgbClr val="252AA8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下箭头 19"/>
            <p:cNvSpPr/>
            <p:nvPr/>
          </p:nvSpPr>
          <p:spPr>
            <a:xfrm rot="16200000">
              <a:off x="13221" y="4862"/>
              <a:ext cx="419" cy="920"/>
            </a:xfrm>
            <a:prstGeom prst="downArrow">
              <a:avLst/>
            </a:prstGeom>
            <a:ln>
              <a:solidFill>
                <a:srgbClr val="252AA8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下箭头 21"/>
            <p:cNvSpPr/>
            <p:nvPr/>
          </p:nvSpPr>
          <p:spPr>
            <a:xfrm rot="10800000">
              <a:off x="16487" y="6148"/>
              <a:ext cx="419" cy="728"/>
            </a:xfrm>
            <a:prstGeom prst="downArrow">
              <a:avLst/>
            </a:prstGeom>
            <a:ln>
              <a:solidFill>
                <a:srgbClr val="252AA8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514" y="4186"/>
              <a:ext cx="5553" cy="7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prstDash val="sysDash"/>
            </a:ln>
          </p:spPr>
          <p:txBody>
            <a:bodyPr vert="horz" wrap="square" lIns="91440" tIns="45720" rIns="91440" bIns="45720" rtlCol="0" anchor="ctr"/>
            <a:p>
              <a:pPr indent="0" algn="ctr" fontAlgn="auto">
                <a:lnSpc>
                  <a:spcPct val="125000"/>
                </a:lnSpc>
              </a:pPr>
              <a:r>
                <a:rPr kumimoji="1" lang="en-US" altLang="zh-CN" b="1" dirty="0">
                  <a:solidFill>
                    <a:srgbClr val="C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Minimal feedback overhead!</a:t>
              </a:r>
              <a:endParaRPr kumimoji="1" lang="zh-CN" altLang="en-US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4231" y="4617"/>
              <a:ext cx="4631" cy="13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prstDash val="sysDash"/>
            </a:ln>
          </p:spPr>
          <p:txBody>
            <a:bodyPr vert="horz" wrap="square" lIns="91440" tIns="45720" rIns="91440" bIns="45720" rtlCol="0" anchor="ctr">
              <a:normAutofit/>
            </a:bodyPr>
            <a:p>
              <a:pPr indent="0" algn="ctr" fontAlgn="auto">
                <a:lnSpc>
                  <a:spcPct val="125000"/>
                </a:lnSpc>
              </a:pPr>
              <a:r>
                <a:rPr kumimoji="1" lang="en-US" altLang="zh-CN" b="1" dirty="0">
                  <a:solidFill>
                    <a:srgbClr val="C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Lowest complexity </a:t>
              </a:r>
              <a:endParaRPr kumimoji="1"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indent="0" algn="ctr" fontAlgn="auto">
                <a:lnSpc>
                  <a:spcPct val="125000"/>
                </a:lnSpc>
              </a:pPr>
              <a:r>
                <a:rPr kumimoji="1" lang="en-US" altLang="zh-CN" b="1" dirty="0">
                  <a:solidFill>
                    <a:srgbClr val="C0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&amp; </a:t>
              </a:r>
              <a:r>
                <a:rPr kumimoji="1" lang="en-US" altLang="zh-CN" b="1" dirty="0">
                  <a:solidFill>
                    <a:srgbClr val="C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better performance!</a:t>
              </a:r>
              <a:endParaRPr kumimoji="1"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27660" y="221615"/>
            <a:ext cx="8001635" cy="540385"/>
            <a:chOff x="820" y="1471"/>
            <a:chExt cx="12601" cy="851"/>
          </a:xfrm>
        </p:grpSpPr>
        <p:sp>
          <p:nvSpPr>
            <p:cNvPr id="2" name="文本框 1"/>
            <p:cNvSpPr txBox="1"/>
            <p:nvPr/>
          </p:nvSpPr>
          <p:spPr>
            <a:xfrm>
              <a:off x="820" y="1471"/>
              <a:ext cx="126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VI-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34" y="1500"/>
              <a:ext cx="117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ea typeface="Verdana" panose="020B0604030504040204" pitchFamily="34" charset="0"/>
                  <a:cs typeface="Times New Roman" panose="02020603050405020304" charset="0"/>
                </a:rPr>
                <a:t>Conclusion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ea typeface="Verdana" panose="020B0604030504040204" pitchFamily="34" charset="0"/>
                <a:cs typeface="Times New Roman" panose="02020603050405020304" charset="0"/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660015" y="2431415"/>
            <a:ext cx="6871335" cy="11309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POSans H" panose="00020600040101010101" pitchFamily="18" charset="-122"/>
                <a:sym typeface="思源黑体 CN Normal" panose="020B0400000000000000" pitchFamily="34" charset="-122"/>
              </a:rPr>
              <a:t>THANK YOU</a:t>
            </a:r>
            <a:endParaRPr lang="en-US" altLang="zh-CN" sz="6600" dirty="0">
              <a:solidFill>
                <a:schemeClr val="bg1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POSans H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165" y="3750806"/>
            <a:ext cx="12192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Kaijie Zeng, Yuanli Ma, Bin Yan, Zheng Wang*, Yili Xia 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Southeast University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, Nanjing, China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" y="4695825"/>
            <a:ext cx="12141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October 17th, 2025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068705" y="2886075"/>
            <a:ext cx="2559050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4400">
              <a:lnSpc>
                <a:spcPct val="120000"/>
              </a:lnSpc>
            </a:pPr>
            <a:r>
              <a:rPr lang="en-US" altLang="zh-CN" sz="3200" b="1" dirty="0">
                <a:gradFill>
                  <a:gsLst>
                    <a:gs pos="0">
                      <a:srgbClr val="D7F0FC"/>
                    </a:gs>
                    <a:gs pos="52000">
                      <a:srgbClr val="FFEFDE"/>
                    </a:gs>
                    <a:gs pos="100000">
                      <a:srgbClr val="FFDCFC"/>
                    </a:gs>
                  </a:gsLst>
                  <a:lin ang="5400000" scaled="1"/>
                </a:gradFill>
                <a:latin typeface="Times New Roman" panose="02020603050405020304" charset="0"/>
                <a:ea typeface="Source Han Serif SC" panose="02020400000000000000" pitchFamily="18" charset="-122"/>
                <a:cs typeface="Times New Roman" panose="02020603050405020304" charset="0"/>
                <a:sym typeface="Source Han Serif SC" panose="02020400000000000000" pitchFamily="18" charset="-122"/>
              </a:rPr>
              <a:t>CONTENTS</a:t>
            </a:r>
            <a:endParaRPr lang="en-US" altLang="zh-CN" sz="3200" b="1" dirty="0">
              <a:gradFill>
                <a:gsLst>
                  <a:gs pos="0">
                    <a:srgbClr val="D7F0FC"/>
                  </a:gs>
                  <a:gs pos="52000">
                    <a:srgbClr val="FFEFDE"/>
                  </a:gs>
                  <a:gs pos="100000">
                    <a:srgbClr val="FFDCFC"/>
                  </a:gs>
                </a:gsLst>
                <a:lin ang="5400000" scaled="1"/>
              </a:gradFill>
              <a:latin typeface="Times New Roman" panose="02020603050405020304" charset="0"/>
              <a:ea typeface="Source Han Serif SC" panose="02020400000000000000" pitchFamily="18" charset="-122"/>
              <a:cs typeface="Times New Roman" panose="02020603050405020304" charset="0"/>
              <a:sym typeface="Source Han Serif SC" panose="02020400000000000000" pitchFamily="18" charset="-122"/>
            </a:endParaRPr>
          </a:p>
        </p:txBody>
      </p:sp>
      <p:pic>
        <p:nvPicPr>
          <p:cNvPr id="11" name="图片 10" descr="摄图网_401146074_光效（企业商用）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b="59699"/>
          <a:stretch>
            <a:fillRect/>
          </a:stretch>
        </p:blipFill>
        <p:spPr>
          <a:xfrm rot="5400000" flipH="1">
            <a:off x="2480945" y="2567305"/>
            <a:ext cx="3656965" cy="110553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4145280" y="1224915"/>
            <a:ext cx="1556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Part 01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4145280" y="1983105"/>
            <a:ext cx="1511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Part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02</a:t>
            </a:r>
            <a:endParaRPr lang="en-US" altLang="zh-CN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4145280" y="2741295"/>
            <a:ext cx="1430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Part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03</a:t>
            </a:r>
            <a:endParaRPr lang="en-US" altLang="zh-CN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145280" y="3499485"/>
            <a:ext cx="1430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Part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04</a:t>
            </a:r>
            <a:endParaRPr lang="en-US" altLang="zh-CN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4145280" y="4257675"/>
            <a:ext cx="1430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Part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05</a:t>
            </a:r>
            <a:endParaRPr lang="en-US" altLang="zh-CN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对角圆角矩形 16"/>
          <p:cNvSpPr/>
          <p:nvPr>
            <p:custDataLst>
              <p:tags r:id="rId10"/>
            </p:custDataLst>
          </p:nvPr>
        </p:nvSpPr>
        <p:spPr>
          <a:xfrm>
            <a:off x="5504815" y="1224915"/>
            <a:ext cx="4690745" cy="421640"/>
          </a:xfrm>
          <a:prstGeom prst="round2Diag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1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Background and Motivation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对角圆角矩形 17"/>
          <p:cNvSpPr/>
          <p:nvPr>
            <p:custDataLst>
              <p:tags r:id="rId11"/>
            </p:custDataLst>
          </p:nvPr>
        </p:nvSpPr>
        <p:spPr>
          <a:xfrm>
            <a:off x="5504815" y="1992630"/>
            <a:ext cx="4690745" cy="421640"/>
          </a:xfrm>
          <a:prstGeom prst="round2Diag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1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System Model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对角圆角矩形 18"/>
          <p:cNvSpPr/>
          <p:nvPr>
            <p:custDataLst>
              <p:tags r:id="rId12"/>
            </p:custDataLst>
          </p:nvPr>
        </p:nvSpPr>
        <p:spPr>
          <a:xfrm>
            <a:off x="5504815" y="2760345"/>
            <a:ext cx="4691380" cy="421640"/>
          </a:xfrm>
          <a:prstGeom prst="round2Diag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1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Hybrid Precoding and Combining Design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对角圆角矩形 19"/>
          <p:cNvSpPr/>
          <p:nvPr>
            <p:custDataLst>
              <p:tags r:id="rId13"/>
            </p:custDataLst>
          </p:nvPr>
        </p:nvSpPr>
        <p:spPr>
          <a:xfrm>
            <a:off x="5504815" y="3528060"/>
            <a:ext cx="4691380" cy="421640"/>
          </a:xfrm>
          <a:prstGeom prst="round2Diag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1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Complexity and Feedback Overhead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对角圆角矩形 21"/>
          <p:cNvSpPr/>
          <p:nvPr>
            <p:custDataLst>
              <p:tags r:id="rId14"/>
            </p:custDataLst>
          </p:nvPr>
        </p:nvSpPr>
        <p:spPr>
          <a:xfrm>
            <a:off x="5504815" y="4295775"/>
            <a:ext cx="4691380" cy="421640"/>
          </a:xfrm>
          <a:prstGeom prst="round2Diag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1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Simulation Results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15"/>
            </p:custDataLst>
          </p:nvPr>
        </p:nvSpPr>
        <p:spPr>
          <a:xfrm>
            <a:off x="4168140" y="5015865"/>
            <a:ext cx="1430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Part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06</a:t>
            </a:r>
            <a:endParaRPr lang="en-US" altLang="zh-CN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对角圆角矩形 2"/>
          <p:cNvSpPr/>
          <p:nvPr>
            <p:custDataLst>
              <p:tags r:id="rId16"/>
            </p:custDataLst>
          </p:nvPr>
        </p:nvSpPr>
        <p:spPr>
          <a:xfrm>
            <a:off x="5504180" y="5015865"/>
            <a:ext cx="4691380" cy="421640"/>
          </a:xfrm>
          <a:prstGeom prst="round2Diag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1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Conclusions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组合 10"/>
          <p:cNvGrpSpPr/>
          <p:nvPr/>
        </p:nvGrpSpPr>
        <p:grpSpPr>
          <a:xfrm>
            <a:off x="327660" y="221615"/>
            <a:ext cx="5200650" cy="540385"/>
            <a:chOff x="820" y="1471"/>
            <a:chExt cx="8190" cy="851"/>
          </a:xfrm>
        </p:grpSpPr>
        <p:sp>
          <p:nvSpPr>
            <p:cNvPr id="6" name="文本框 5"/>
            <p:cNvSpPr txBox="1"/>
            <p:nvPr/>
          </p:nvSpPr>
          <p:spPr>
            <a:xfrm>
              <a:off x="820" y="1471"/>
              <a:ext cx="97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I -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12" y="1500"/>
              <a:ext cx="74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ea typeface="Verdana" panose="020B0604030504040204" pitchFamily="34" charset="0"/>
                  <a:cs typeface="Times New Roman" panose="02020603050405020304" charset="0"/>
                </a:rPr>
                <a:t>Background and Motivation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ea typeface="Verdana" panose="020B0604030504040204" pitchFamily="34" charset="0"/>
                <a:cs typeface="Times New Roman" panose="0202060305040502030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91795" y="4576445"/>
            <a:ext cx="11344910" cy="1726565"/>
            <a:chOff x="516" y="1862"/>
            <a:chExt cx="17866" cy="2719"/>
          </a:xfrm>
        </p:grpSpPr>
        <p:grpSp>
          <p:nvGrpSpPr>
            <p:cNvPr id="10" name="组合 9"/>
            <p:cNvGrpSpPr/>
            <p:nvPr>
              <p:custDataLst>
                <p:tags r:id="rId1"/>
              </p:custDataLst>
            </p:nvPr>
          </p:nvGrpSpPr>
          <p:grpSpPr>
            <a:xfrm>
              <a:off x="516" y="1862"/>
              <a:ext cx="11076" cy="2593"/>
              <a:chOff x="1476" y="2270"/>
              <a:chExt cx="8494" cy="2949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476" y="2270"/>
                <a:ext cx="8494" cy="945"/>
                <a:chOff x="3027" y="2611"/>
                <a:chExt cx="6029" cy="945"/>
              </a:xfrm>
            </p:grpSpPr>
            <p:sp>
              <p:nvSpPr>
                <p:cNvPr id="8" name="文本框 7"/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3115" y="2611"/>
                  <a:ext cx="5940" cy="945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txBody>
                <a:bodyPr vert="horz" wrap="square" lIns="91440" tIns="45720" rIns="91440" bIns="45720" rtlCol="0" anchor="ctr">
                  <a:normAutofit/>
                </a:bodyPr>
                <a:p>
                  <a:pPr algn="l"/>
                  <a:endParaRPr kumimoji="1" lang="zh-CN" altLang="en-US" dirty="0"/>
                </a:p>
              </p:txBody>
            </p:sp>
            <p:sp>
              <p:nvSpPr>
                <p:cNvPr id="12" name="文本框 11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3027" y="2790"/>
                  <a:ext cx="6029" cy="588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ctr">
                  <a:noAutofit/>
                </a:bodyPr>
                <a:p>
                  <a:pPr algn="ctr"/>
                  <a:r>
                    <a:rPr kumimoji="1" lang="en-US" altLang="zh-CN" sz="2000" b="1" dirty="0">
                      <a:solidFill>
                        <a:schemeClr val="bg1"/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Hybrid Precoding Structure for Massive MIMO</a:t>
                  </a:r>
                  <a:endParaRPr kumimoji="1" lang="en-US" altLang="zh-CN" sz="2000" b="1" dirty="0">
                    <a:solidFill>
                      <a:schemeClr val="bg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1599" y="3215"/>
                <a:ext cx="8352" cy="2004"/>
              </a:xfrm>
              <a:prstGeom prst="rect">
                <a:avLst/>
              </a:prstGeom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rtlCol="0" anchor="ctr"/>
              <a:p>
                <a:pPr marL="285750" indent="-285750" algn="l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kumimoji="1" lang="en-US" dirty="0">
                    <a:latin typeface="Times New Roman" panose="02020603050405020304" charset="0"/>
                    <a:cs typeface="Times New Roman" panose="02020603050405020304" charset="0"/>
                  </a:rPr>
                  <a:t>Role: An alternative to the fully digital precoding structure </a:t>
                </a:r>
                <a:endParaRPr kumimoji="1" 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285750" indent="-285750" algn="l" fontAlgn="auto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kumimoji="1" lang="en-US" altLang="en-US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Objective: Maximizing the downlink sum-rate</a:t>
                </a:r>
                <a:endParaRPr kumimoji="1" lang="en-US" altLang="en-US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  <p:sp>
          <p:nvSpPr>
            <p:cNvPr id="39" name="椭圆 38"/>
            <p:cNvSpPr/>
            <p:nvPr>
              <p:custDataLst>
                <p:tags r:id="rId4"/>
              </p:custDataLst>
            </p:nvPr>
          </p:nvSpPr>
          <p:spPr>
            <a:xfrm>
              <a:off x="5077" y="2990"/>
              <a:ext cx="4781" cy="737"/>
            </a:xfrm>
            <a:prstGeom prst="ellipse">
              <a:avLst/>
            </a:prstGeom>
            <a:noFill/>
            <a:ln w="19050">
              <a:solidFill>
                <a:srgbClr val="252AA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7030A0"/>
                </a:solidFill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5"/>
              </p:custDataLst>
            </p:nvPr>
          </p:nvSpPr>
          <p:spPr>
            <a:xfrm>
              <a:off x="12881" y="2536"/>
              <a:ext cx="5501" cy="2045"/>
            </a:xfrm>
            <a:prstGeom prst="rect">
              <a:avLst/>
            </a:prstGeom>
            <a:noFill/>
            <a:ln w="28575" cmpd="sng">
              <a:solidFill>
                <a:srgbClr val="252AA8"/>
              </a:solidFill>
              <a:prstDash val="dash"/>
            </a:ln>
            <a:effectLst/>
            <a:extLst>
              <a:ext uri="{909E8E84-426E-40DD-AFC4-6F175D3DCCD1}">
                <a14:hiddenFill xmlns:a14="http://schemas.microsoft.com/office/drawing/2010/main">
                  <a:gradFill flip="none" rotWithShape="1">
                    <a:gsLst>
                      <a:gs pos="40000">
                        <a:schemeClr val="accent2"/>
                      </a:gs>
                      <a:gs pos="13000">
                        <a:schemeClr val="accent2"/>
                      </a:gs>
                      <a:gs pos="0">
                        <a:srgbClr val="F6ECE2"/>
                      </a:gs>
                    </a:gsLst>
                    <a:lin ang="16200000" scaled="0"/>
                    <a:tileRect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kumimoji="1" lang="en-US" altLang="zh-CN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Prohibitive hardware cost &amp; power consumption from per-antenna radio frequency (RF) chains</a:t>
              </a:r>
              <a:endParaRPr kumimoji="1"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cxnSp>
        <p:nvCxnSpPr>
          <p:cNvPr id="23" name="曲线连接符 22"/>
          <p:cNvCxnSpPr/>
          <p:nvPr/>
        </p:nvCxnSpPr>
        <p:spPr>
          <a:xfrm>
            <a:off x="6324600" y="5509895"/>
            <a:ext cx="1836420" cy="144145"/>
          </a:xfrm>
          <a:prstGeom prst="curvedConnector3">
            <a:avLst>
              <a:gd name="adj1" fmla="val 50035"/>
            </a:avLst>
          </a:prstGeom>
          <a:ln>
            <a:solidFill>
              <a:srgbClr val="252AA8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94335" y="1545590"/>
            <a:ext cx="7903210" cy="366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SzPct val="80000"/>
              <a:buFont typeface="Wingdings" panose="05000000000000000000" charset="0"/>
              <a:buChar char="l"/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Shannon’s capacity formula: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2901950" y="2132965"/>
            <a:ext cx="609600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52AA8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pPr indent="0" algn="ctr"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Capacity [bps] = Bandwidth [Hz]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×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Sum-Rate [bps/Hz]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4335" y="2616835"/>
            <a:ext cx="10310495" cy="366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SzPct val="80000"/>
              <a:buFont typeface="Wingdings" panose="05000000000000000000" charset="0"/>
              <a:buChar char="l"/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Thus, the capacity can be maximized through: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fontAlgn="auto">
              <a:lnSpc>
                <a:spcPct val="150000"/>
              </a:lnSpc>
              <a:buSzPct val="80000"/>
              <a:buFont typeface="Wingdings" panose="05000000000000000000" charset="0"/>
              <a:buChar char="l"/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Higher frequency band                                                                         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mmWave,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...   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fontAlgn="auto">
              <a:lnSpc>
                <a:spcPct val="150000"/>
              </a:lnSpc>
              <a:buSzPct val="80000"/>
              <a:buFont typeface="Wingdings" panose="05000000000000000000" charset="0"/>
              <a:buChar char="l"/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Efficient utilization of spatial resources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                                        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Massive MIMO,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...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fontAlgn="auto">
              <a:lnSpc>
                <a:spcPct val="150000"/>
              </a:lnSpc>
              <a:buSzPct val="80000"/>
              <a:buFont typeface="Wingdings" panose="05000000000000000000" charset="0"/>
              <a:buChar char="l"/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Advanced transmission techniques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                                                    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Precoding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, ...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5512435" y="3330575"/>
            <a:ext cx="1431290" cy="0"/>
          </a:xfrm>
          <a:prstGeom prst="straightConnector1">
            <a:avLst/>
          </a:prstGeom>
          <a:ln>
            <a:solidFill>
              <a:srgbClr val="252AA8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>
            <a:off x="5512435" y="3760470"/>
            <a:ext cx="1431290" cy="0"/>
          </a:xfrm>
          <a:prstGeom prst="straightConnector1">
            <a:avLst/>
          </a:prstGeom>
          <a:ln>
            <a:solidFill>
              <a:srgbClr val="252AA8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5512435" y="4163060"/>
            <a:ext cx="1431290" cy="0"/>
          </a:xfrm>
          <a:prstGeom prst="straightConnector1">
            <a:avLst/>
          </a:prstGeom>
          <a:ln>
            <a:solidFill>
              <a:srgbClr val="252AA8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9993630" y="3392805"/>
            <a:ext cx="1735455" cy="743585"/>
          </a:xfrm>
          <a:prstGeom prst="rect">
            <a:avLst/>
          </a:prstGeom>
          <a:noFill/>
          <a:ln w="15875" cmpd="sng">
            <a:solidFill>
              <a:srgbClr val="252AA8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gradFill flip="none" rotWithShape="1">
                  <a:gsLst>
                    <a:gs pos="40000">
                      <a:schemeClr val="accent2"/>
                    </a:gs>
                    <a:gs pos="13000">
                      <a:schemeClr val="accent2"/>
                    </a:gs>
                    <a:gs pos="0">
                      <a:srgbClr val="F6ECE2"/>
                    </a:gs>
                  </a:gsLst>
                  <a:lin ang="16200000" scaled="0"/>
                  <a:tileRect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Reciprocal</a:t>
            </a:r>
            <a:endParaRPr kumimoji="1"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Integration</a:t>
            </a:r>
            <a:endParaRPr kumimoji="1"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右大括号 18"/>
          <p:cNvSpPr/>
          <p:nvPr/>
        </p:nvSpPr>
        <p:spPr>
          <a:xfrm>
            <a:off x="9611995" y="3227070"/>
            <a:ext cx="96520" cy="1023620"/>
          </a:xfrm>
          <a:prstGeom prst="rightBrace">
            <a:avLst/>
          </a:prstGeom>
          <a:ln w="15875" cmpd="sng">
            <a:solidFill>
              <a:srgbClr val="252AA8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4335" y="1136650"/>
            <a:ext cx="10902950" cy="366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SzPct val="80000"/>
              <a:buFont typeface="Wingdings" panose="05000000000000000000" charset="0"/>
              <a:buChar char="l"/>
            </a:pPr>
            <a:r>
              <a:rPr lang="en-US" altLang="zh-CN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5G and beyond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needs to support the soaring demand for higher data-rate in various new services and applications.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endParaRPr lang="en-US" altLang="zh-CN"/>
          </a:p>
        </p:txBody>
      </p:sp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组合 10"/>
          <p:cNvGrpSpPr/>
          <p:nvPr/>
        </p:nvGrpSpPr>
        <p:grpSpPr>
          <a:xfrm>
            <a:off x="327660" y="221615"/>
            <a:ext cx="5200650" cy="540385"/>
            <a:chOff x="820" y="1471"/>
            <a:chExt cx="8190" cy="851"/>
          </a:xfrm>
        </p:grpSpPr>
        <p:sp>
          <p:nvSpPr>
            <p:cNvPr id="6" name="文本框 5"/>
            <p:cNvSpPr txBox="1"/>
            <p:nvPr/>
          </p:nvSpPr>
          <p:spPr>
            <a:xfrm>
              <a:off x="820" y="1471"/>
              <a:ext cx="97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I -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12" y="1500"/>
              <a:ext cx="74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ea typeface="Verdana" panose="020B0604030504040204" pitchFamily="34" charset="0"/>
                  <a:cs typeface="Times New Roman" panose="02020603050405020304" charset="0"/>
                </a:rPr>
                <a:t>Background and Motivation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ea typeface="Verdana" panose="020B0604030504040204" pitchFamily="34" charset="0"/>
                <a:cs typeface="Times New Roman" panose="02020603050405020304" charset="0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91770" y="1076325"/>
            <a:ext cx="7903210" cy="366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SzPct val="80000"/>
              <a:buFont typeface="Wingdings" panose="05000000000000000000" charset="0"/>
              <a:buChar char="l"/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Research gap in multi-user (MU) hybrid precoding and combibing: 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905" y="1493520"/>
            <a:ext cx="12192635" cy="1337310"/>
            <a:chOff x="0" y="1860"/>
            <a:chExt cx="19610" cy="2725"/>
          </a:xfrm>
        </p:grpSpPr>
        <p:sp>
          <p:nvSpPr>
            <p:cNvPr id="5" name="文本框 4"/>
            <p:cNvSpPr txBox="1"/>
            <p:nvPr>
              <p:custDataLst>
                <p:tags r:id="rId1"/>
              </p:custDataLst>
            </p:nvPr>
          </p:nvSpPr>
          <p:spPr>
            <a:xfrm>
              <a:off x="0" y="1860"/>
              <a:ext cx="19610" cy="2725"/>
            </a:xfrm>
            <a:prstGeom prst="rect">
              <a:avLst/>
            </a:prstGeom>
            <a:solidFill>
              <a:srgbClr val="FBE44F">
                <a:alpha val="65000"/>
              </a:srgbClr>
            </a:solidFill>
            <a:effectLst>
              <a:reflection blurRad="6350" stA="52000" endA="300" endPos="20000" dir="5400000" sy="-100000" algn="bl" rotWithShape="0"/>
            </a:effectLst>
          </p:spPr>
          <p:txBody>
            <a:bodyPr vert="horz" wrap="square" lIns="91440" tIns="45720" rIns="91440" bIns="45720" rtlCol="0" anchor="ctr">
              <a:normAutofit/>
            </a:bodyPr>
            <a:p>
              <a:endParaRPr kumimoji="1" lang="zh-CN" altLang="en-US" dirty="0"/>
            </a:p>
          </p:txBody>
        </p:sp>
        <p:sp>
          <p:nvSpPr>
            <p:cNvPr id="17" name="矩形: 圆角 55"/>
            <p:cNvSpPr/>
            <p:nvPr>
              <p:custDataLst>
                <p:tags r:id="rId2"/>
              </p:custDataLst>
            </p:nvPr>
          </p:nvSpPr>
          <p:spPr>
            <a:xfrm>
              <a:off x="377" y="2215"/>
              <a:ext cx="18276" cy="2135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32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High Sum-rate Performance  vs  Low Feedback Overhead!</a:t>
              </a:r>
              <a:endParaRPr 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883920" y="3199130"/>
            <a:ext cx="10420985" cy="1735455"/>
          </a:xfrm>
          <a:prstGeom prst="rect">
            <a:avLst/>
          </a:prstGeom>
          <a:ln w="19050">
            <a:solidFill>
              <a:schemeClr val="accent1"/>
            </a:solidFill>
            <a:prstDash val="dashDot"/>
          </a:ln>
        </p:spPr>
        <p:txBody>
          <a:bodyPr vert="horz" wrap="square" lIns="91440" tIns="45720" rIns="91440" bIns="45720" rtlCol="0" anchor="ctr">
            <a:normAutofit lnSpcReduction="20000"/>
          </a:bodyPr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endParaRPr kumimoji="1"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en-US" dirty="0">
                <a:latin typeface="Times New Roman" panose="02020603050405020304" charset="0"/>
                <a:cs typeface="Times New Roman" panose="02020603050405020304" charset="0"/>
              </a:rPr>
              <a:t>Existing algorithms with high sum-rate are achieved via alternating optimization, incurring high feedback overhead</a:t>
            </a:r>
            <a:endParaRPr kumimoji="1"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en-US" dirty="0">
                <a:latin typeface="Times New Roman" panose="02020603050405020304" charset="0"/>
                <a:cs typeface="Times New Roman" panose="02020603050405020304" charset="0"/>
              </a:rPr>
              <a:t>Existing algorithms with low feedback overhead provide insufficient sum-rate</a:t>
            </a:r>
            <a:endParaRPr kumimoji="1"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endParaRPr kumimoji="1"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6" name="矩形: 圆角 55"/>
          <p:cNvSpPr/>
          <p:nvPr>
            <p:custDataLst>
              <p:tags r:id="rId3"/>
            </p:custDataLst>
          </p:nvPr>
        </p:nvSpPr>
        <p:spPr>
          <a:xfrm>
            <a:off x="-1905" y="5364480"/>
            <a:ext cx="12211685" cy="1020445"/>
          </a:xfrm>
          <a:prstGeom prst="rect">
            <a:avLst/>
          </a:prstGeom>
          <a:solidFill>
            <a:srgbClr val="EEBD4A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From a practical perspective, this paper proposes a scheme called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EMU-HPC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that attains superior performance with minimal feedback overhead! 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0" name="下箭头 49"/>
          <p:cNvSpPr/>
          <p:nvPr/>
        </p:nvSpPr>
        <p:spPr>
          <a:xfrm>
            <a:off x="5961380" y="2539365"/>
            <a:ext cx="266065" cy="596900"/>
          </a:xfrm>
          <a:prstGeom prst="downArrow">
            <a:avLst/>
          </a:prstGeom>
          <a:ln>
            <a:solidFill>
              <a:srgbClr val="252AA8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5961380" y="4758055"/>
            <a:ext cx="266065" cy="596900"/>
          </a:xfrm>
          <a:prstGeom prst="downArrow">
            <a:avLst/>
          </a:prstGeom>
          <a:ln>
            <a:solidFill>
              <a:srgbClr val="252AA8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ig_System_Diagram_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6480" y="1677035"/>
            <a:ext cx="5720080" cy="2571115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6485890" y="1143000"/>
            <a:ext cx="5001260" cy="450215"/>
          </a:xfrm>
          <a:prstGeom prst="rect">
            <a:avLst/>
          </a:prstGeom>
          <a:solidFill>
            <a:srgbClr val="2094C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single-cell MU-</a:t>
            </a:r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MIMO downlink system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437630" y="4496435"/>
            <a:ext cx="5408930" cy="1921510"/>
            <a:chOff x="10031" y="7147"/>
            <a:chExt cx="8518" cy="3026"/>
          </a:xfrm>
        </p:grpSpPr>
        <p:sp>
          <p:nvSpPr>
            <p:cNvPr id="5" name="矩形 4" descr="7b0a202020202262756c6c6574223a20227b5c2263617465676f727949645c223a5c225c222c5c2274656d706c61746549645c223a32303233313638347d220a7d0a"/>
            <p:cNvSpPr/>
            <p:nvPr>
              <p:custDataLst>
                <p:tags r:id="rId2"/>
              </p:custDataLst>
            </p:nvPr>
          </p:nvSpPr>
          <p:spPr>
            <a:xfrm>
              <a:off x="10031" y="7147"/>
              <a:ext cx="8518" cy="3027"/>
            </a:xfrm>
            <a:prstGeom prst="rect">
              <a:avLst/>
            </a:prstGeom>
            <a:noFill/>
            <a:ln w="15875" cmpd="sng">
              <a:solidFill>
                <a:srgbClr val="252AA8"/>
              </a:solidFill>
              <a:prstDash val="dash"/>
            </a:ln>
            <a:effectLst/>
            <a:extLst>
              <a:ext uri="{909E8E84-426E-40DD-AFC4-6F175D3DCCD1}">
                <a14:hiddenFill xmlns:a14="http://schemas.microsoft.com/office/drawing/2010/main">
                  <a:gradFill flip="none" rotWithShape="1">
                    <a:gsLst>
                      <a:gs pos="40000">
                        <a:schemeClr val="accent2"/>
                      </a:gs>
                      <a:gs pos="13000">
                        <a:schemeClr val="accent2"/>
                      </a:gs>
                      <a:gs pos="0">
                        <a:srgbClr val="F6ECE2"/>
                      </a:gs>
                    </a:gsLst>
                    <a:lin ang="16200000" scaled="0"/>
                    <a:tileRect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ctr" fontAlgn="auto">
                <a:lnSpc>
                  <a:spcPct val="125000"/>
                </a:lnSpc>
              </a:pPr>
              <a:r>
                <a:rPr kumimoji="1" lang="en-US" altLang="zh-CN" sz="2000" b="1" dirty="0">
                  <a:solidFill>
                    <a:srgbClr val="252AA8"/>
                  </a:solidFill>
                  <a:latin typeface="Times New Roman" panose="02020603050405020304" charset="0"/>
                  <a:cs typeface="Times New Roman" panose="02020603050405020304" charset="0"/>
                </a:rPr>
                <a:t>Constraints</a:t>
              </a:r>
              <a:endParaRPr kumimoji="1" lang="en-US" altLang="zh-CN" sz="2000" b="1" dirty="0">
                <a:solidFill>
                  <a:srgbClr val="252AA8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indent="0" algn="l" fontAlgn="auto">
                <a:lnSpc>
                  <a:spcPct val="125000"/>
                </a:lnSpc>
                <a:buBlip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</a:buBlip>
              </a:pPr>
              <a:r>
                <a:rPr kumimoji="1" lang="en-US" altLang="zh-CN" sz="16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 Constant modulus (CM) constraints:</a:t>
              </a:r>
              <a:endParaRPr kumimoji="1"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indent="0" algn="l" fontAlgn="auto">
                <a:lnSpc>
                  <a:spcPct val="125000"/>
                </a:lnSpc>
                <a:buBlip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</a:buBlip>
              </a:pPr>
              <a:endParaRPr kumimoji="1"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indent="0" algn="l" fontAlgn="auto">
                <a:lnSpc>
                  <a:spcPct val="125000"/>
                </a:lnSpc>
                <a:buBlip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</a:buBlip>
              </a:pPr>
              <a:r>
                <a:rPr kumimoji="1" lang="en-US" altLang="zh-CN" sz="16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 Total transmit power constraint:</a:t>
              </a:r>
              <a:endParaRPr kumimoji="1"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indent="0" algn="l" fontAlgn="auto">
                <a:lnSpc>
                  <a:spcPct val="125000"/>
                </a:lnSpc>
                <a:buNone/>
              </a:pPr>
              <a:endParaRPr kumimoji="1"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10" y="8589"/>
              <a:ext cx="3589" cy="493"/>
            </a:xfrm>
            <a:prstGeom prst="rect">
              <a:avLst/>
            </a:prstGeom>
          </p:spPr>
        </p:pic>
        <p:grpSp>
          <p:nvGrpSpPr>
            <p:cNvPr id="14" name="组合 13"/>
            <p:cNvGrpSpPr/>
            <p:nvPr/>
          </p:nvGrpSpPr>
          <p:grpSpPr>
            <a:xfrm>
              <a:off x="10917" y="8590"/>
              <a:ext cx="3196" cy="416"/>
              <a:chOff x="3398" y="8995"/>
              <a:chExt cx="7095" cy="1031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6"/>
              <a:srcRect r="25932"/>
              <a:stretch>
                <a:fillRect/>
              </a:stretch>
            </p:blipFill>
            <p:spPr>
              <a:xfrm>
                <a:off x="3398" y="9004"/>
                <a:ext cx="3179" cy="1022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05" y="8995"/>
                <a:ext cx="2689" cy="1031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6"/>
              <a:srcRect l="81897" r="-3239"/>
              <a:stretch>
                <a:fillRect/>
              </a:stretch>
            </p:blipFill>
            <p:spPr>
              <a:xfrm>
                <a:off x="6685" y="9004"/>
                <a:ext cx="916" cy="1022"/>
              </a:xfrm>
              <a:prstGeom prst="rect">
                <a:avLst/>
              </a:prstGeom>
            </p:spPr>
          </p:pic>
        </p:grp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918" y="9531"/>
              <a:ext cx="2789" cy="451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327660" y="221615"/>
            <a:ext cx="3199130" cy="540385"/>
            <a:chOff x="820" y="1471"/>
            <a:chExt cx="5038" cy="851"/>
          </a:xfrm>
        </p:grpSpPr>
        <p:sp>
          <p:nvSpPr>
            <p:cNvPr id="23" name="文本框 22"/>
            <p:cNvSpPr txBox="1"/>
            <p:nvPr/>
          </p:nvSpPr>
          <p:spPr>
            <a:xfrm>
              <a:off x="820" y="1471"/>
              <a:ext cx="10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II-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442" y="1500"/>
              <a:ext cx="441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ea typeface="Verdana" panose="020B0604030504040204" pitchFamily="34" charset="0"/>
                  <a:cs typeface="Times New Roman" panose="02020603050405020304" charset="0"/>
                </a:rPr>
                <a:t>System Model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ea typeface="Verdana" panose="020B0604030504040204" pitchFamily="34" charset="0"/>
                <a:cs typeface="Times New Roman" panose="0202060305040502030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7660" y="1143000"/>
            <a:ext cx="5574030" cy="5308600"/>
            <a:chOff x="10030" y="1800"/>
            <a:chExt cx="8778" cy="836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17" descr="7b0a202020202262756c6c6574223a20227b5c2263617465676f727949645c223a5c225c222c5c2274656d706c61746549645c223a32303233313638347d220a7d0a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10030" y="1800"/>
                  <a:ext cx="8779" cy="8361"/>
                </a:xfrm>
                <a:prstGeom prst="rect">
                  <a:avLst/>
                </a:prstGeom>
                <a:noFill/>
                <a:ln w="15875" cmpd="sng">
                  <a:solidFill>
                    <a:srgbClr val="252AA8"/>
                  </a:solidFill>
                  <a:prstDash val="dash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gradFill flip="none" rotWithShape="1">
                        <a:gsLst>
                          <a:gs pos="40000">
                            <a:schemeClr val="accent2"/>
                          </a:gs>
                          <a:gs pos="13000">
                            <a:schemeClr val="accent2"/>
                          </a:gs>
                          <a:gs pos="0">
                            <a:srgbClr val="F6ECE2"/>
                          </a:gs>
                        </a:gsLst>
                        <a:lin ang="16200000" scaled="0"/>
                        <a:tileRect/>
                      </a:gra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indent="0" algn="ctr" fontAlgn="auto">
                    <a:lnSpc>
                      <a:spcPct val="125000"/>
                    </a:lnSpc>
                  </a:pPr>
                  <a:r>
                    <a:rPr kumimoji="1" lang="en-US" altLang="zh-CN" sz="2000" b="1" dirty="0">
                      <a:solidFill>
                        <a:srgbClr val="252AA8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System Configuration</a:t>
                  </a:r>
                  <a:endParaRPr kumimoji="1" lang="en-US" altLang="zh-CN" sz="2000" b="1" dirty="0">
                    <a:solidFill>
                      <a:srgbClr val="252AA8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indent="0" algn="l" fontAlgn="auto">
                    <a:lnSpc>
                      <a:spcPct val="125000"/>
                    </a:lnSpc>
                    <a:buBlip>
                      <a:blip r:embed="rId3">
                        <a:extLs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</a:buBlip>
                  </a:pPr>
                  <a:r>
                    <a:rPr kumimoji="1" lang="en-US" altLang="zh-CN" sz="1600" dirty="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 Base station (BS):</a:t>
                  </a:r>
                  <a:endParaRPr kumimoji="1" lang="en-US" altLang="zh-CN" sz="1600" dirty="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lvl="1" indent="0" algn="l" fontAlgn="auto">
                    <a:lnSpc>
                      <a:spcPct val="125000"/>
                    </a:lnSpc>
                    <a:buBlip>
                      <a:blip r:embed="rId3">
                        <a:extLs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</a:buBlip>
                  </a:pPr>
                  <a:r>
                    <a:rPr kumimoji="1" lang="en-US" altLang="zh-CN" sz="1600" dirty="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600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t</m:t>
                          </m:r>
                        </m:sub>
                      </m:sSub>
                    </m:oMath>
                  </a14:m>
                  <a:r>
                    <a:rPr kumimoji="1" lang="en-US" altLang="zh-CN" sz="1600" dirty="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 transmit antennas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600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t</m:t>
                          </m:r>
                        </m:sub>
                      </m:sSub>
                    </m:oMath>
                  </a14:m>
                  <a:r>
                    <a:rPr kumimoji="1" lang="en-US" altLang="zh-CN" sz="1600" dirty="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 RF chains</a:t>
                  </a:r>
                  <a:endParaRPr kumimoji="1" lang="en-US" altLang="zh-CN" sz="1600" dirty="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lvl="1" indent="0" algn="l" fontAlgn="auto">
                    <a:lnSpc>
                      <a:spcPct val="125000"/>
                    </a:lnSpc>
                    <a:buBlip>
                      <a:blip r:embed="rId3">
                        <a:extLs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</a:buBlip>
                  </a:pPr>
                  <a:r>
                    <a:rPr kumimoji="1" lang="en-US" altLang="zh-CN" sz="1600" dirty="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  Serving </a:t>
                  </a:r>
                  <a14:m>
                    <m:oMath xmlns:m="http://schemas.openxmlformats.org/officeDocument/2006/math">
                      <m:r>
                        <a:rPr kumimoji="1"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</m:oMath>
                  </a14:m>
                  <a:r>
                    <a:rPr kumimoji="1" lang="en-US" altLang="zh-CN" sz="1600" dirty="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 mobile stations</a:t>
                  </a:r>
                  <a:endParaRPr kumimoji="1" lang="en-US" altLang="zh-CN" sz="1600" dirty="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marL="0" lvl="0" indent="0" algn="l" fontAlgn="auto">
                    <a:lnSpc>
                      <a:spcPct val="125000"/>
                    </a:lnSpc>
                    <a:buBlip>
                      <a:blip r:embed="rId3">
                        <a:extLs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</a:buBlip>
                  </a:pPr>
                  <a:r>
                    <a:rPr kumimoji="1" lang="en-US" altLang="zh-CN" sz="1600" dirty="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 The </a:t>
                  </a:r>
                  <a:r>
                    <a:rPr kumimoji="1" lang="en-US" altLang="zh-CN" sz="1600" i="1" dirty="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k-</a:t>
                  </a:r>
                  <a:r>
                    <a:rPr kumimoji="1" lang="en-US" altLang="zh-CN" sz="1600" dirty="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th mobile station (MS-</a:t>
                  </a:r>
                  <a:r>
                    <a:rPr kumimoji="1" lang="en-US" altLang="zh-CN" sz="1600" i="1" dirty="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k</a:t>
                  </a:r>
                  <a:r>
                    <a:rPr kumimoji="1" lang="en-US" altLang="zh-CN" sz="1600" dirty="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): </a:t>
                  </a:r>
                  <a:endParaRPr kumimoji="1" lang="en-US" altLang="zh-CN" sz="1600" dirty="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marL="457200" lvl="1" indent="0" algn="l" fontAlgn="auto">
                    <a:lnSpc>
                      <a:spcPct val="125000"/>
                    </a:lnSpc>
                    <a:buBlip>
                      <a:blip r:embed="rId3">
                        <a:extLs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</a:buBlip>
                  </a:pPr>
                  <a:r>
                    <a:rPr kumimoji="1" lang="en-US" altLang="zh-CN" sz="1600" dirty="0">
                      <a:solidFill>
                        <a:schemeClr val="tx1"/>
                      </a:solidFill>
                      <a:latin typeface="Cambria Math" panose="02040503050406030204" charset="0"/>
                      <a:cs typeface="Cambria Math" panose="0204050305040603020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600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r</m:t>
                          </m:r>
                        </m:sub>
                      </m:sSub>
                    </m:oMath>
                  </a14:m>
                  <a:r>
                    <a:rPr kumimoji="1" lang="en-US" altLang="zh-CN" sz="1600" dirty="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1"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≪</m:t>
                      </m:r>
                      <m:sSub>
                        <m:sSubPr>
                          <m:ctrlP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600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t</m:t>
                          </m:r>
                        </m:sub>
                      </m:sSub>
                    </m:oMath>
                  </a14:m>
                  <a:r>
                    <a:rPr kumimoji="1" lang="en-US" altLang="zh-CN" sz="1600" dirty="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) receive antennas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600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r</m:t>
                          </m:r>
                        </m:sub>
                      </m:sSub>
                    </m:oMath>
                  </a14:m>
                  <a:r>
                    <a:rPr kumimoji="1" lang="en-US" altLang="zh-CN" sz="1600" dirty="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RF chains</a:t>
                  </a:r>
                  <a:endParaRPr kumimoji="1" lang="en-US" altLang="zh-CN" sz="1600" dirty="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  <a:p>
                  <a:pPr marL="457200" lvl="1" indent="0" algn="l" fontAlgn="auto">
                    <a:lnSpc>
                      <a:spcPct val="125000"/>
                    </a:lnSpc>
                    <a:buBlip>
                      <a:blip r:embed="rId3">
                        <a:extLs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</a:buBlip>
                  </a:pPr>
                  <a:r>
                    <a:rPr kumimoji="1" lang="en-US" altLang="zh-CN" sz="1600" dirty="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Receiving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600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s</m:t>
                          </m:r>
                        </m:sub>
                      </m:sSub>
                    </m:oMath>
                  </a14:m>
                  <a:r>
                    <a:rPr kumimoji="1" lang="en-US" altLang="zh-CN" sz="1600" dirty="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data streams</a:t>
                  </a:r>
                  <a:endParaRPr kumimoji="1" lang="en-US" altLang="zh-CN" sz="1600" dirty="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  <a:p>
                  <a:pPr marL="0" lvl="0" indent="0" algn="l" fontAlgn="auto">
                    <a:lnSpc>
                      <a:spcPct val="125000"/>
                    </a:lnSpc>
                    <a:buBlip>
                      <a:blip r:embed="rId3">
                        <a:extLs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</a:buBlip>
                  </a:pPr>
                  <a:r>
                    <a:rPr kumimoji="1" lang="en-US" altLang="zh-CN" sz="1600" dirty="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 Minimal hardware cost assumption:</a:t>
                  </a:r>
                  <a:endParaRPr kumimoji="1" lang="en-US" altLang="zh-CN" sz="1600" dirty="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marL="0" lvl="0" indent="0" algn="ctr" fontAlgn="auto">
                    <a:lnSpc>
                      <a:spcPct val="125000"/>
                    </a:lnSpc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600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r</m:t>
                          </m:r>
                        </m:sub>
                      </m:sSub>
                      <m:r>
                        <a:rPr kumimoji="1" lang="en-US" altLang="zh-CN" sz="1600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= </m:t>
                      </m:r>
                      <m:sSub>
                        <m:sSubPr>
                          <m:ctrlP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600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s</m:t>
                          </m:r>
                        </m:sub>
                      </m:sSub>
                    </m:oMath>
                  </a14:m>
                  <a:r>
                    <a:rPr kumimoji="1" lang="en-US" altLang="zh-CN" sz="1600" dirty="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,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600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r</m:t>
                          </m:r>
                        </m:sub>
                      </m:sSub>
                      <m:r>
                        <a:rPr kumimoji="1" lang="en-US" altLang="zh-CN" sz="1600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= </m:t>
                      </m:r>
                      <m:sSub>
                        <m:sSubPr>
                          <m:ctrlP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600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t</m:t>
                          </m:r>
                        </m:sub>
                      </m:sSub>
                    </m:oMath>
                  </a14:m>
                  <a:endParaRPr kumimoji="1" lang="en-US" altLang="zh-CN" sz="1600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  <a:p>
                  <a:pPr marL="0" lvl="0" indent="0" algn="l" fontAlgn="auto">
                    <a:lnSpc>
                      <a:spcPct val="125000"/>
                    </a:lnSpc>
                    <a:buSzPct val="100000"/>
                    <a:buBlip>
                      <a:blip r:embed="rId3">
                        <a:extLs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</a:buBlip>
                  </a:pPr>
                  <a:r>
                    <a:rPr kumimoji="1" lang="en-US" altLang="zh-CN" sz="1600" dirty="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The Saleh-Valenzuela model for the mmWave channel:</a:t>
                  </a:r>
                  <a:endParaRPr kumimoji="1" lang="en-US" altLang="zh-CN" sz="1600" dirty="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  <a:p>
                  <a:pPr marL="0" lvl="0" indent="0" algn="l" fontAlgn="auto">
                    <a:lnSpc>
                      <a:spcPct val="125000"/>
                    </a:lnSpc>
                    <a:buSzPct val="100000"/>
                    <a:buNone/>
                  </a:pPr>
                  <a:endParaRPr kumimoji="1" lang="en-US" altLang="zh-CN" sz="1600" dirty="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  <a:p>
                  <a:pPr marL="0" lvl="0" indent="0" algn="l" fontAlgn="auto">
                    <a:lnSpc>
                      <a:spcPct val="125000"/>
                    </a:lnSpc>
                    <a:buSzPct val="100000"/>
                    <a:buNone/>
                  </a:pPr>
                  <a:endParaRPr kumimoji="1" lang="en-US" altLang="zh-CN" sz="1600" dirty="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  <a:p>
                  <a:pPr marL="0" lvl="0" indent="0" algn="l" fontAlgn="auto">
                    <a:lnSpc>
                      <a:spcPct val="125000"/>
                    </a:lnSpc>
                    <a:buSzPct val="100000"/>
                    <a:buBlip>
                      <a:blip r:embed="rId3">
                        <a:extLs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</a:buBlip>
                  </a:pPr>
                  <a:r>
                    <a:rPr kumimoji="1" lang="en-US" altLang="zh-CN" sz="1600" dirty="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The SINR of each data stream (the i-th stream of MS-k):</a:t>
                  </a:r>
                  <a:endParaRPr kumimoji="1" lang="en-US" altLang="zh-CN" sz="1600" dirty="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  <a:p>
                  <a:pPr marL="0" lvl="0" indent="0" algn="l" fontAlgn="auto">
                    <a:lnSpc>
                      <a:spcPct val="125000"/>
                    </a:lnSpc>
                    <a:buSzPct val="80000"/>
                    <a:buNone/>
                  </a:pPr>
                  <a:endParaRPr kumimoji="1" lang="en-US" altLang="zh-CN" sz="1600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  <a:p>
                  <a:pPr marL="0" lvl="0" indent="0" algn="l" fontAlgn="auto">
                    <a:lnSpc>
                      <a:spcPct val="125000"/>
                    </a:lnSpc>
                    <a:buSzPct val="80000"/>
                    <a:buNone/>
                  </a:pPr>
                  <a:endParaRPr kumimoji="1" lang="en-US" altLang="zh-CN" sz="1600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  <a:p>
                  <a:pPr marL="0" lvl="0" indent="0" algn="l" fontAlgn="auto">
                    <a:lnSpc>
                      <a:spcPct val="125000"/>
                    </a:lnSpc>
                    <a:buSzPct val="80000"/>
                    <a:buNone/>
                  </a:pPr>
                  <a:endParaRPr kumimoji="1" lang="en-US" altLang="zh-CN" sz="1600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  <a:p>
                  <a:pPr marL="0" lvl="0" indent="0" algn="l" fontAlgn="auto">
                    <a:lnSpc>
                      <a:spcPct val="125000"/>
                    </a:lnSpc>
                    <a:buSzPct val="80000"/>
                    <a:buNone/>
                  </a:pPr>
                  <a:endParaRPr kumimoji="1" lang="en-US" altLang="zh-CN" sz="1600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8" name="矩形 17" descr="7b0a202020202262756c6c6574223a20227b5c2263617465676f727949645c223a5c225c222c5c2274656d706c61746549645c223a32303233313638347d220a7d0a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0"/>
                  </p:custDataLst>
                </p:nvPr>
              </p:nvSpPr>
              <p:spPr>
                <a:xfrm>
                  <a:off x="10030" y="1800"/>
                  <a:ext cx="8779" cy="8361"/>
                </a:xfrm>
                <a:prstGeom prst="rect">
                  <a:avLst/>
                </a:prstGeom>
                <a:blipFill rotWithShape="1">
                  <a:blip r:embed="rId11"/>
                </a:blipFill>
                <a:ln w="15875" cmpd="sng">
                  <a:solidFill>
                    <a:srgbClr val="252AA8"/>
                  </a:solidFill>
                  <a:prstDash val="dash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gradFill flip="none" rotWithShape="1">
                        <a:gsLst>
                          <a:gs pos="40000">
                            <a:schemeClr val="accent2"/>
                          </a:gs>
                          <a:gs pos="13000">
                            <a:schemeClr val="accent2"/>
                          </a:gs>
                          <a:gs pos="0">
                            <a:srgbClr val="F6ECE2"/>
                          </a:gs>
                        </a:gsLst>
                        <a:lin ang="16200000" scaled="0"/>
                        <a:tileRect/>
                      </a:gra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70" y="8217"/>
              <a:ext cx="5785" cy="189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067" y="6838"/>
              <a:ext cx="4591" cy="890"/>
            </a:xfrm>
            <a:prstGeom prst="rect">
              <a:avLst/>
            </a:prstGeom>
          </p:spPr>
        </p:pic>
      </p:grpSp>
    </p:spTree>
    <p:custDataLst>
      <p:tags r:id="rId1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组合 10"/>
          <p:cNvGrpSpPr/>
          <p:nvPr/>
        </p:nvGrpSpPr>
        <p:grpSpPr>
          <a:xfrm>
            <a:off x="327660" y="221615"/>
            <a:ext cx="3199130" cy="540385"/>
            <a:chOff x="820" y="1471"/>
            <a:chExt cx="5038" cy="851"/>
          </a:xfrm>
        </p:grpSpPr>
        <p:sp>
          <p:nvSpPr>
            <p:cNvPr id="6" name="文本框 5"/>
            <p:cNvSpPr txBox="1"/>
            <p:nvPr/>
          </p:nvSpPr>
          <p:spPr>
            <a:xfrm>
              <a:off x="820" y="1471"/>
              <a:ext cx="10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II-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442" y="1500"/>
              <a:ext cx="441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ea typeface="Verdana" panose="020B0604030504040204" pitchFamily="34" charset="0"/>
                  <a:cs typeface="Times New Roman" panose="02020603050405020304" charset="0"/>
                </a:rPr>
                <a:t>System Model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ea typeface="Verdana" panose="020B0604030504040204" pitchFamily="34" charset="0"/>
                <a:cs typeface="Times New Roman" panose="0202060305040502030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0560" y="1281430"/>
            <a:ext cx="3632835" cy="1452245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228725" y="1482090"/>
            <a:ext cx="4362450" cy="5988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he </a:t>
            </a:r>
            <a:r>
              <a:rPr lang="en-US" altLang="zh-CN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sum-rate maximization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problem: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228725" y="4780280"/>
            <a:ext cx="4362450" cy="7626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Specifically, t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he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analog precoder and combiner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can be obtained as: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0550" y="1075055"/>
            <a:ext cx="11102340" cy="5190490"/>
          </a:xfrm>
          <a:prstGeom prst="rect">
            <a:avLst/>
          </a:prstGeom>
          <a:noFill/>
          <a:ln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560" y="4592320"/>
            <a:ext cx="3632835" cy="1110615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</p:pic>
      <p:sp>
        <p:nvSpPr>
          <p:cNvPr id="25" name="文本框 24"/>
          <p:cNvSpPr txBox="1"/>
          <p:nvPr/>
        </p:nvSpPr>
        <p:spPr>
          <a:xfrm>
            <a:off x="1785620" y="2348865"/>
            <a:ext cx="9874250" cy="2216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150000"/>
              </a:lnSpc>
              <a:buSzPct val="80000"/>
              <a:buFont typeface="Wingdings" panose="05000000000000000000" charset="0"/>
              <a:buChar char="l"/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Solving it directly is almost impossible!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fontAlgn="auto">
              <a:lnSpc>
                <a:spcPct val="150000"/>
              </a:lnSpc>
              <a:buSzPct val="80000"/>
              <a:buFont typeface="Wingdings" panose="05000000000000000000" charset="0"/>
              <a:buChar char="l"/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The non-convex CM constraints makes the global optimum intractable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lvl="0" indent="-285750" fontAlgn="auto">
              <a:lnSpc>
                <a:spcPct val="150000"/>
              </a:lnSpc>
              <a:buSzPct val="80000"/>
              <a:buFont typeface="Wingdings" panose="05000000000000000000" charset="0"/>
              <a:buChar char="l"/>
            </a:pP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As a result, existing research normally adopts the </a:t>
            </a:r>
            <a:r>
              <a:rPr lang="en-US" altLang="zh-CN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two-stage design pattern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fontAlgn="auto">
              <a:lnSpc>
                <a:spcPct val="150000"/>
              </a:lnSpc>
              <a:buSzPct val="80000"/>
              <a:buFont typeface="Wingdings" panose="05000000000000000000" charset="0"/>
              <a:buChar char="l"/>
            </a:pP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Analog stage: 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aximizing array gains </a:t>
            </a:r>
            <a:endParaRPr kumimoji="1"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fontAlgn="auto">
              <a:lnSpc>
                <a:spcPct val="150000"/>
              </a:lnSpc>
              <a:buSzPct val="80000"/>
              <a:buFont typeface="Wingdings" panose="05000000000000000000" charset="0"/>
              <a:buChar char="l"/>
            </a:pPr>
            <a:r>
              <a:rPr kumimoji="1"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Digital stage: 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Managing interference (and noise)</a:t>
            </a:r>
            <a:endParaRPr kumimoji="1"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fontAlgn="auto">
              <a:lnSpc>
                <a:spcPct val="150000"/>
              </a:lnSpc>
              <a:buSzPct val="80000"/>
              <a:buFont typeface="Wingdings" panose="05000000000000000000" charset="0"/>
              <a:buChar char="l"/>
            </a:pP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85620" y="5833745"/>
            <a:ext cx="94576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SzPct val="80000"/>
              <a:buFont typeface="Wingdings" panose="05000000000000000000" charset="0"/>
              <a:buChar char="l"/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This is conventionally solved via generalized low-rank approximations of matrices (</a:t>
            </a:r>
            <a:r>
              <a:rPr lang="en-US" altLang="zh-CN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GLRAM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r>
              <a:rPr lang="en-US" altLang="zh-CN" baseline="30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[1]</a:t>
            </a:r>
            <a:endParaRPr lang="en-US" altLang="zh-CN" baseline="30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09575" y="6339205"/>
            <a:ext cx="90849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[1] J. Ye, “Generalized low rank approximations of matrices,” </a:t>
            </a:r>
            <a:r>
              <a:rPr lang="en-US" altLang="zh-CN" sz="1000" i="1">
                <a:latin typeface="Times New Roman" panose="02020603050405020304" charset="0"/>
                <a:cs typeface="Times New Roman" panose="02020603050405020304" charset="0"/>
              </a:rPr>
              <a:t>Machine Learning</a:t>
            </a: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, vol. 61, no. 1-3, pp. 167–191, 2005.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组合 10"/>
          <p:cNvGrpSpPr/>
          <p:nvPr/>
        </p:nvGrpSpPr>
        <p:grpSpPr>
          <a:xfrm>
            <a:off x="327660" y="221615"/>
            <a:ext cx="8001635" cy="540385"/>
            <a:chOff x="820" y="1471"/>
            <a:chExt cx="12601" cy="851"/>
          </a:xfrm>
        </p:grpSpPr>
        <p:sp>
          <p:nvSpPr>
            <p:cNvPr id="6" name="文本框 5"/>
            <p:cNvSpPr txBox="1"/>
            <p:nvPr/>
          </p:nvSpPr>
          <p:spPr>
            <a:xfrm>
              <a:off x="820" y="1471"/>
              <a:ext cx="126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III-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34" y="1500"/>
              <a:ext cx="117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ea typeface="Verdana" panose="020B0604030504040204" pitchFamily="34" charset="0"/>
                  <a:cs typeface="Times New Roman" panose="02020603050405020304" charset="0"/>
                </a:rPr>
                <a:t>Hybrid Precoding and Combining Design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ea typeface="Verdana" panose="020B0604030504040204" pitchFamily="34" charset="0"/>
                <a:cs typeface="Times New Roman" panose="02020603050405020304" charset="0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327660" y="1930400"/>
            <a:ext cx="2038350" cy="12744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i="1">
                <a:solidFill>
                  <a:schemeClr val="tx1"/>
                </a:solidFill>
                <a:effectLst/>
              </a:rPr>
              <a:t>How to</a:t>
            </a:r>
            <a:r>
              <a:rPr lang="en-US" altLang="zh-CN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b="1" i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reduce the feedback overhead</a:t>
            </a:r>
            <a:r>
              <a:rPr lang="en-US" altLang="zh-CN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altLang="zh-CN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07640" y="1800860"/>
            <a:ext cx="4426585" cy="396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t">
            <a:noAutofit/>
          </a:bodyPr>
          <a:p>
            <a:pPr algn="ctr"/>
            <a:r>
              <a:rPr kumimoji="1" lang="en-US" altLang="zh-CN" b="1" i="1" dirty="0">
                <a:solidFill>
                  <a:srgbClr val="00B050"/>
                </a:solidFill>
                <a:sym typeface="+mn-ea"/>
              </a:rPr>
              <a:t>NI-GLRAM for Analog Combining</a:t>
            </a:r>
            <a:endParaRPr kumimoji="1" lang="en-US" altLang="zh-CN" b="1" i="1" dirty="0">
              <a:solidFill>
                <a:srgbClr val="00B050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07640" y="2197100"/>
            <a:ext cx="4425950" cy="385508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>
            <a:off x="409575" y="3952240"/>
            <a:ext cx="1956435" cy="1661160"/>
          </a:xfrm>
          <a:prstGeom prst="rect">
            <a:avLst/>
          </a:prstGeom>
          <a:solidFill>
            <a:srgbClr val="252AA8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i="1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Non-Iterative</a:t>
            </a:r>
            <a:endParaRPr lang="en-US" altLang="zh-CN" sz="2000" b="1" i="1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2000" b="1" i="1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GLRAM </a:t>
            </a:r>
            <a:endParaRPr lang="en-US" altLang="zh-CN" sz="2000" b="1" i="1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2000" b="1" i="1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Framwork</a:t>
            </a:r>
            <a:endParaRPr lang="en-US" altLang="zh-CN" sz="2000" b="1" i="1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2000" b="1" i="1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in Analog Stage</a:t>
            </a:r>
            <a:endParaRPr lang="en-US" altLang="zh-CN" sz="2000" b="1" i="1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0" name="下箭头 49"/>
          <p:cNvSpPr/>
          <p:nvPr/>
        </p:nvSpPr>
        <p:spPr>
          <a:xfrm>
            <a:off x="1254760" y="3279775"/>
            <a:ext cx="266065" cy="596900"/>
          </a:xfrm>
          <a:prstGeom prst="downArrow">
            <a:avLst/>
          </a:prstGeom>
          <a:ln>
            <a:solidFill>
              <a:srgbClr val="252AA8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823210" y="2190115"/>
            <a:ext cx="4228465" cy="51244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p>
            <a:pPr indent="0" algn="l" fontAlgn="auto">
              <a:lnSpc>
                <a:spcPct val="125000"/>
              </a:lnSpc>
            </a:pP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kumimoji="1" lang="en-US" altLang="zh-CN" sz="1400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array gain maximization</a:t>
            </a: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 problem at MS-</a:t>
            </a:r>
            <a:r>
              <a:rPr kumimoji="1" lang="en-US" altLang="zh-CN" sz="1400" i="1" dirty="0"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kumimoji="1"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2627630"/>
            <a:ext cx="3856355" cy="9239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2828290" y="3495040"/>
                <a:ext cx="4293870" cy="8115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/>
              </a:bodyPr>
              <a:p>
                <a:pPr indent="0" algn="l" fontAlgn="auto">
                  <a:lnSpc>
                    <a:spcPct val="125000"/>
                  </a:lnSpc>
                </a:pPr>
                <a:r>
                  <a:rPr kumimoji="1"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The </a:t>
                </a:r>
                <a:r>
                  <a:rPr kumimoji="1" lang="en-US" altLang="zh-CN" sz="1400" dirty="0">
                    <a:solidFill>
                      <a:srgbClr val="00B05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semi-unitary solution</a:t>
                </a:r>
                <a:r>
                  <a:rPr kumimoji="1"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kumimoji="1" lang="en-US" altLang="zh-CN" sz="14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𝐖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400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A</m:t>
                        </m:r>
                        <m:r>
                          <a:rPr kumimoji="1" lang="en-US" altLang="zh-CN" sz="1400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kumimoji="1" lang="en-US" altLang="zh-CN" sz="1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  is obtained by truncated SVD (TSVD)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kumimoji="1" lang="en-US" altLang="zh-CN" sz="1400" b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𝐇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:</a:t>
                </a:r>
                <a:endParaRPr kumimoji="1" lang="en-US" altLang="zh-CN" sz="14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290" y="3495040"/>
                <a:ext cx="4293870" cy="8115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670" y="4320540"/>
            <a:ext cx="1727200" cy="26162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823210" y="4522470"/>
            <a:ext cx="4311015" cy="862330"/>
          </a:xfrm>
          <a:prstGeom prst="rect">
            <a:avLst/>
          </a:prstGeom>
        </p:spPr>
        <p:txBody>
          <a:bodyPr vert="horz" wrap="square" lIns="91440" tIns="45720" rIns="91440" bIns="45720" rtlCol="0" anchor="ctr"/>
          <a:p>
            <a:pPr indent="0" algn="l" fontAlgn="auto">
              <a:lnSpc>
                <a:spcPct val="125000"/>
              </a:lnSpc>
            </a:pP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Each MS computes the TSVD via </a:t>
            </a:r>
            <a:r>
              <a:rPr kumimoji="1" lang="en-US" altLang="zh-CN" sz="1400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VR-PCA</a:t>
            </a:r>
            <a:r>
              <a:rPr kumimoji="1" lang="en-US" altLang="zh-CN" sz="1400" baseline="30000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[2]</a:t>
            </a:r>
            <a:r>
              <a:rPr kumimoji="1" lang="en-US" altLang="zh-CN" sz="1400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method within the LazySVD</a:t>
            </a:r>
            <a:r>
              <a:rPr kumimoji="1" lang="en-US" altLang="zh-CN" sz="1400" baseline="30000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[3]</a:t>
            </a:r>
            <a:r>
              <a:rPr kumimoji="1" lang="en-US" altLang="zh-CN" sz="1400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framework</a:t>
            </a:r>
            <a:r>
              <a:rPr kumimoji="1" lang="en-US" altLang="zh-CN" sz="1400" b="1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for </a:t>
            </a:r>
            <a:r>
              <a:rPr kumimoji="1" lang="en-US" altLang="zh-CN" sz="1400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lower complexity</a:t>
            </a:r>
            <a:r>
              <a:rPr kumimoji="1" lang="en-US" altLang="zh-CN" sz="14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kumimoji="1" lang="en-US" altLang="zh-CN" sz="14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839720" y="5330190"/>
            <a:ext cx="1689100" cy="4565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p>
            <a:pPr indent="0" algn="l" fontAlgn="auto">
              <a:lnSpc>
                <a:spcPct val="125000"/>
              </a:lnSpc>
            </a:pP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Phase extraction: </a:t>
            </a:r>
            <a:endParaRPr kumimoji="1"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190" y="5384800"/>
            <a:ext cx="2080895" cy="41275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1905" y="950848"/>
            <a:ext cx="12192635" cy="658104"/>
            <a:chOff x="0" y="1374"/>
            <a:chExt cx="19610" cy="1341"/>
          </a:xfrm>
        </p:grpSpPr>
        <p:sp>
          <p:nvSpPr>
            <p:cNvPr id="3" name="文本框 2"/>
            <p:cNvSpPr txBox="1"/>
            <p:nvPr>
              <p:custDataLst>
                <p:tags r:id="rId6"/>
              </p:custDataLst>
            </p:nvPr>
          </p:nvSpPr>
          <p:spPr>
            <a:xfrm>
              <a:off x="0" y="1374"/>
              <a:ext cx="19610" cy="1339"/>
            </a:xfrm>
            <a:prstGeom prst="rect">
              <a:avLst/>
            </a:prstGeom>
            <a:solidFill>
              <a:srgbClr val="FBE44F">
                <a:alpha val="65000"/>
              </a:srgbClr>
            </a:solidFill>
            <a:effectLst>
              <a:reflection blurRad="6350" stA="52000" endA="300" endPos="20000" dir="5400000" sy="-100000" algn="bl" rotWithShape="0"/>
            </a:effectLst>
          </p:spPr>
          <p:txBody>
            <a:bodyPr vert="horz" wrap="square" lIns="91440" tIns="45720" rIns="91440" bIns="45720" rtlCol="0" anchor="ctr">
              <a:normAutofit/>
            </a:bodyPr>
            <a:p>
              <a:endParaRPr kumimoji="1"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矩形: 圆角 55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388" y="1374"/>
                  <a:ext cx="18276" cy="13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l"/>
                  <a:r>
                    <a:rPr lang="en-US" sz="2400" b="1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charset="0"/>
                      <a:ea typeface="微软雅黑" panose="020B0503020204020204" charset="-122"/>
                      <a:cs typeface="Times New Roman" panose="02020603050405020304" charset="0"/>
                      <a:sym typeface="+mn-ea"/>
                    </a:rPr>
                    <a:t>Challenge 1: Alternating optimization in GLRAM </a:t>
                  </a:r>
                  <a14:m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→</m:t>
                      </m:r>
                    </m:oMath>
                  </a14:m>
                  <a:r>
                    <a:rPr lang="en-US" sz="2400" b="1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charset="0"/>
                      <a:ea typeface="微软雅黑" panose="020B0503020204020204" charset="-122"/>
                      <a:cs typeface="Times New Roman" panose="02020603050405020304" charset="0"/>
                      <a:sym typeface="+mn-ea"/>
                    </a:rPr>
                    <a:t> Prohibitive feedback overhead</a:t>
                  </a:r>
                  <a:endParaRPr lang="en-US" sz="2400" b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12" name="矩形: 圆角 55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8"/>
                  </p:custDataLst>
                </p:nvPr>
              </p:nvSpPr>
              <p:spPr>
                <a:xfrm>
                  <a:off x="388" y="1374"/>
                  <a:ext cx="18276" cy="1341"/>
                </a:xfrm>
                <a:prstGeom prst="rect">
                  <a:avLst/>
                </a:prstGeom>
                <a:blipFill rotWithShape="1">
                  <a:blip r:embed="rId9"/>
                </a:blip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文本框 21"/>
          <p:cNvSpPr txBox="1"/>
          <p:nvPr/>
        </p:nvSpPr>
        <p:spPr>
          <a:xfrm>
            <a:off x="7430135" y="1797685"/>
            <a:ext cx="4426585" cy="396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t">
            <a:noAutofit/>
          </a:bodyPr>
          <a:p>
            <a:pPr algn="ctr"/>
            <a:r>
              <a:rPr kumimoji="1" lang="en-US" altLang="zh-CN" b="1" i="1" dirty="0">
                <a:solidFill>
                  <a:srgbClr val="00B050"/>
                </a:solidFill>
                <a:sym typeface="+mn-ea"/>
              </a:rPr>
              <a:t>NI-GLRAM for Analog Precoding</a:t>
            </a:r>
            <a:endParaRPr kumimoji="1" lang="en-US" altLang="zh-CN" b="1" i="1" dirty="0">
              <a:solidFill>
                <a:srgbClr val="00B050"/>
              </a:solidFill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430135" y="2193925"/>
            <a:ext cx="4425950" cy="385826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409575" y="6167120"/>
            <a:ext cx="90849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[2] O. Shamir, “A stochastic PCA and SVD algorithm with an exponential convergence rate,” in </a:t>
            </a:r>
            <a:r>
              <a:rPr lang="en-US" altLang="zh-CN" sz="1000" i="1">
                <a:latin typeface="Times New Roman" panose="02020603050405020304" charset="0"/>
                <a:cs typeface="Times New Roman" panose="02020603050405020304" charset="0"/>
              </a:rPr>
              <a:t>Proc. 32nd Int. Conf. Mach. Learn</a:t>
            </a: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., 2015, pp.144–152.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[3] Z. Allen-Zhu and Y. Li, “LazySVD: Even faster SVD decomposition yet without agonizing pain,” in </a:t>
            </a:r>
            <a:r>
              <a:rPr lang="en-US" altLang="zh-CN" sz="1000" i="1">
                <a:latin typeface="Times New Roman" panose="02020603050405020304" charset="0"/>
                <a:cs typeface="Times New Roman" panose="02020603050405020304" charset="0"/>
              </a:rPr>
              <a:t>Proc. 30th Int. Conf. on Neural Inf. Process. Syst.</a:t>
            </a: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, 2016, pp. 982–990.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7567295" y="2915285"/>
            <a:ext cx="4228465" cy="770890"/>
            <a:chOff x="4711" y="3137"/>
            <a:chExt cx="6659" cy="1214"/>
          </a:xfrm>
        </p:grpSpPr>
        <p:sp>
          <p:nvSpPr>
            <p:cNvPr id="35" name="文本框 34"/>
            <p:cNvSpPr txBox="1"/>
            <p:nvPr/>
          </p:nvSpPr>
          <p:spPr>
            <a:xfrm>
              <a:off x="4711" y="3137"/>
              <a:ext cx="6659" cy="121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p>
              <a:pPr indent="0" algn="l" fontAlgn="auto">
                <a:lnSpc>
                  <a:spcPct val="125000"/>
                </a:lnSpc>
              </a:pPr>
              <a:r>
                <a:rPr kumimoji="1"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The </a:t>
              </a:r>
              <a:r>
                <a:rPr kumimoji="1" lang="en-US" altLang="zh-CN" sz="1400" dirty="0">
                  <a:solidFill>
                    <a:srgbClr val="00B050"/>
                  </a:solidFill>
                  <a:latin typeface="Times New Roman" panose="02020603050405020304" charset="0"/>
                  <a:cs typeface="Times New Roman" panose="02020603050405020304" charset="0"/>
                </a:rPr>
                <a:t>array gain maximization</a:t>
              </a:r>
              <a:r>
                <a:rPr kumimoji="1"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 problem at the BS, based on the fed-back channels                 :</a:t>
              </a:r>
              <a:endParaRPr kumimoji="1"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46" y="3793"/>
              <a:ext cx="1032" cy="350"/>
            </a:xfrm>
            <a:prstGeom prst="rect">
              <a:avLst/>
            </a:prstGeom>
          </p:spPr>
        </p:pic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6350" y="2705100"/>
            <a:ext cx="1360805" cy="2781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7567295" y="2301240"/>
            <a:ext cx="4228465" cy="5727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20000"/>
          </a:bodyPr>
          <a:p>
            <a:pPr indent="0" algn="l" fontAlgn="auto">
              <a:lnSpc>
                <a:spcPct val="125000"/>
              </a:lnSpc>
            </a:pP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Each MS feeds back channels to the BS </a:t>
            </a:r>
            <a:r>
              <a:rPr kumimoji="1" lang="en-US" altLang="zh-CN" sz="1400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without alternation</a:t>
            </a: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:       </a:t>
            </a:r>
            <a:endParaRPr kumimoji="1"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98840" y="3628390"/>
            <a:ext cx="2338705" cy="8299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7776210" y="5046980"/>
            <a:ext cx="39465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4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No!</a:t>
            </a:r>
            <a:r>
              <a:rPr kumimoji="1" lang="en-US" altLang="zh-CN" sz="1400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It fails to distinguish between array gain and multi-user interference (MUI), </a:t>
            </a:r>
            <a:r>
              <a:rPr kumimoji="1" lang="en-US" altLang="zh-CN" sz="1400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but maximizes both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! </a:t>
            </a:r>
            <a:endParaRPr kumimoji="1" lang="en-US" altLang="zh-CN" sz="14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591425" y="4489450"/>
            <a:ext cx="41960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4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Without alternation, can this design effectively maximize the array gain?</a:t>
            </a:r>
            <a:endParaRPr kumimoji="1" lang="en-US" altLang="zh-CN" sz="14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599680" y="5613400"/>
            <a:ext cx="41960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4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This leads to performance degradation!</a:t>
            </a:r>
            <a:endParaRPr kumimoji="1" lang="en-US" altLang="zh-CN" sz="14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2" grpId="0"/>
      <p:bldP spid="4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组合 10"/>
          <p:cNvGrpSpPr/>
          <p:nvPr/>
        </p:nvGrpSpPr>
        <p:grpSpPr>
          <a:xfrm>
            <a:off x="327660" y="221615"/>
            <a:ext cx="8001635" cy="540385"/>
            <a:chOff x="820" y="1471"/>
            <a:chExt cx="12601" cy="851"/>
          </a:xfrm>
        </p:grpSpPr>
        <p:sp>
          <p:nvSpPr>
            <p:cNvPr id="6" name="文本框 5"/>
            <p:cNvSpPr txBox="1"/>
            <p:nvPr/>
          </p:nvSpPr>
          <p:spPr>
            <a:xfrm>
              <a:off x="820" y="1471"/>
              <a:ext cx="126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III-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34" y="1500"/>
              <a:ext cx="117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ea typeface="Verdana" panose="020B0604030504040204" pitchFamily="34" charset="0"/>
                  <a:cs typeface="Times New Roman" panose="02020603050405020304" charset="0"/>
                </a:rPr>
                <a:t>Hybrid Precoding and Combining Design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ea typeface="Verdana" panose="020B0604030504040204" pitchFamily="34" charset="0"/>
                <a:cs typeface="Times New Roman" panose="02020603050405020304" charset="0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270510" y="2087245"/>
            <a:ext cx="2244090" cy="15189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i="1">
                <a:solidFill>
                  <a:schemeClr val="tx1"/>
                </a:solidFill>
                <a:effectLst/>
              </a:rPr>
              <a:t>How to</a:t>
            </a:r>
            <a:r>
              <a:rPr lang="en-US" altLang="zh-CN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b="1" i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enhance</a:t>
            </a:r>
            <a:endParaRPr lang="en-US" altLang="zh-CN" b="1" i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b="1" i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sum-rate without</a:t>
            </a:r>
            <a:endParaRPr lang="en-US" altLang="zh-CN" b="1" i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b="1" i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alternation</a:t>
            </a:r>
            <a:r>
              <a:rPr lang="en-US" altLang="zh-CN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altLang="zh-CN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>
            <a:off x="494665" y="4392295"/>
            <a:ext cx="1956435" cy="1915160"/>
          </a:xfrm>
          <a:prstGeom prst="rect">
            <a:avLst/>
          </a:prstGeom>
          <a:solidFill>
            <a:srgbClr val="252AA8"/>
          </a:soli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i="1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Managing</a:t>
            </a:r>
            <a:endParaRPr lang="en-US" altLang="zh-CN" sz="2000" b="1" i="1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2000" b="1" i="1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Interference</a:t>
            </a:r>
            <a:endParaRPr lang="en-US" altLang="zh-CN" sz="2000" b="1" i="1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2000" b="1" i="1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in Analog </a:t>
            </a:r>
            <a:endParaRPr lang="en-US" altLang="zh-CN" sz="2000" b="1" i="1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2000" b="1" i="1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Precoding</a:t>
            </a:r>
            <a:endParaRPr lang="en-US" altLang="zh-CN" sz="2000" b="1" i="1">
              <a:solidFill>
                <a:srgbClr val="FFFF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0" name="下箭头 49"/>
          <p:cNvSpPr/>
          <p:nvPr/>
        </p:nvSpPr>
        <p:spPr>
          <a:xfrm>
            <a:off x="1339850" y="3719830"/>
            <a:ext cx="266065" cy="596900"/>
          </a:xfrm>
          <a:prstGeom prst="downArrow">
            <a:avLst/>
          </a:prstGeom>
          <a:ln>
            <a:solidFill>
              <a:srgbClr val="252AA8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858770" y="1722120"/>
            <a:ext cx="4426585" cy="396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t">
            <a:noAutofit/>
          </a:bodyPr>
          <a:p>
            <a:pPr algn="ctr"/>
            <a:r>
              <a:rPr kumimoji="1" lang="en-US" altLang="zh-CN" b="1" i="1" dirty="0">
                <a:solidFill>
                  <a:srgbClr val="00B050"/>
                </a:solidFill>
                <a:sym typeface="+mn-ea"/>
              </a:rPr>
              <a:t>NI-GLRAM for Analog Precoding</a:t>
            </a:r>
            <a:endParaRPr kumimoji="1" lang="en-US" altLang="zh-CN" b="1" i="1" dirty="0">
              <a:solidFill>
                <a:srgbClr val="00B050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858770" y="2133600"/>
            <a:ext cx="4425950" cy="440118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547610" y="1731010"/>
            <a:ext cx="4426585" cy="396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t">
            <a:noAutofit/>
          </a:bodyPr>
          <a:p>
            <a:pPr algn="ctr"/>
            <a:r>
              <a:rPr kumimoji="1" lang="en-US" altLang="zh-CN" b="1" i="1" dirty="0">
                <a:solidFill>
                  <a:srgbClr val="00B050"/>
                </a:solidFill>
                <a:sym typeface="+mn-ea"/>
              </a:rPr>
              <a:t>MUI Suppression Scheme</a:t>
            </a:r>
            <a:endParaRPr kumimoji="1" lang="en-US" altLang="zh-CN" b="1" i="1" dirty="0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47610" y="2142490"/>
            <a:ext cx="4425950" cy="440118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121275" y="2915285"/>
            <a:ext cx="1730375" cy="251460"/>
            <a:chOff x="5249" y="7687"/>
            <a:chExt cx="5865" cy="82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74" y="7687"/>
              <a:ext cx="4140" cy="82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9" y="7820"/>
              <a:ext cx="1605" cy="675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3935730"/>
            <a:ext cx="967740" cy="2362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680" y="3939540"/>
            <a:ext cx="1484630" cy="2692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300" y="2917190"/>
            <a:ext cx="1372235" cy="2635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/>
              <p:cNvSpPr txBox="1"/>
              <p:nvPr/>
            </p:nvSpPr>
            <p:spPr>
              <a:xfrm>
                <a:off x="7702550" y="2219960"/>
                <a:ext cx="4227830" cy="103187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/>
              </a:bodyPr>
              <a:p>
                <a:pPr indent="0" algn="l" fontAlgn="auto">
                  <a:lnSpc>
                    <a:spcPct val="125000"/>
                  </a:lnSpc>
                </a:pPr>
                <a:r>
                  <a:rPr kumimoji="1"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When designing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kumimoji="1" lang="en-US" altLang="zh-CN" sz="1400" b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𝐅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400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A</m:t>
                        </m:r>
                        <m:r>
                          <a:rPr kumimoji="1" lang="en-US" altLang="zh-CN" sz="1400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kumimoji="1" lang="en-US" altLang="zh-CN" sz="1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, project the </a:t>
                </a:r>
                <a:r>
                  <a:rPr kumimoji="1" lang="en-US" altLang="zh-CN" sz="1400" dirty="0">
                    <a:solidFill>
                      <a:srgbClr val="00B05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row space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dirty="0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1" lang="en-US" altLang="zh-CN" sz="1400" i="1" dirty="0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1400" dirty="0">
                                <a:solidFill>
                                  <a:srgbClr val="00B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kumimoji="1" lang="en-US" altLang="zh-CN" sz="1400" i="1" dirty="0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onto</a:t>
                </a:r>
                <a:r>
                  <a:rPr kumimoji="1"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 the </a:t>
                </a:r>
                <a:r>
                  <a:rPr kumimoji="1" lang="en-US" altLang="zh-CN" sz="1400" dirty="0">
                    <a:solidFill>
                      <a:srgbClr val="00B05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joint orthogonal complement</a:t>
                </a:r>
                <a:r>
                  <a:rPr kumimoji="1"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 of 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panose="02040503050406030204" charset="0"/>
                        <a:cs typeface="Cambria Math" panose="02040503050406030204" charset="0"/>
                      </a:rPr>
                      <m:t>{</m:t>
                    </m:r>
                    <m:sSub>
                      <m:sSubPr>
                        <m:ctrlPr>
                          <a:rPr kumimoji="1" lang="en-US" altLang="zh-CN" sz="1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kumimoji="1" lang="en-US" altLang="zh-CN" sz="14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𝐅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400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A</m:t>
                        </m:r>
                        <m:r>
                          <a:rPr kumimoji="1" lang="en-US" altLang="zh-CN" sz="1400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kumimoji="1" lang="en-US" altLang="zh-CN" sz="1400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400" i="1" dirty="0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kumimoji="1" lang="en-US" altLang="zh-CN" sz="1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kumimoji="1" lang="en-US" altLang="zh-CN" sz="14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𝐅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400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A</m:t>
                        </m:r>
                        <m:r>
                          <a:rPr kumimoji="1" lang="en-US" altLang="zh-CN" sz="1400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kumimoji="1" lang="en-US" altLang="zh-CN" sz="1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kumimoji="1" lang="en-US" altLang="zh-CN" sz="1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kumimoji="1" lang="en-US" altLang="zh-CN" sz="1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400" i="1" dirty="0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kumimoji="1"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, resulting in the </a:t>
                </a:r>
                <a:r>
                  <a:rPr kumimoji="1" lang="en-US" altLang="zh-CN" sz="1400" dirty="0">
                    <a:solidFill>
                      <a:srgbClr val="00B05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residual channel matrix</a:t>
                </a:r>
                <a:r>
                  <a:rPr kumimoji="1"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: </a:t>
                </a:r>
                <a:endParaRPr kumimoji="1" lang="en-US" altLang="zh-CN" sz="14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550" y="2219960"/>
                <a:ext cx="4227830" cy="10318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/>
          <p:cNvGrpSpPr/>
          <p:nvPr/>
        </p:nvGrpSpPr>
        <p:grpSpPr>
          <a:xfrm>
            <a:off x="-1905" y="950848"/>
            <a:ext cx="12192635" cy="658104"/>
            <a:chOff x="0" y="1374"/>
            <a:chExt cx="19610" cy="1341"/>
          </a:xfrm>
        </p:grpSpPr>
        <p:sp>
          <p:nvSpPr>
            <p:cNvPr id="24" name="文本框 23"/>
            <p:cNvSpPr txBox="1"/>
            <p:nvPr>
              <p:custDataLst>
                <p:tags r:id="rId8"/>
              </p:custDataLst>
            </p:nvPr>
          </p:nvSpPr>
          <p:spPr>
            <a:xfrm>
              <a:off x="0" y="1374"/>
              <a:ext cx="19610" cy="1339"/>
            </a:xfrm>
            <a:prstGeom prst="rect">
              <a:avLst/>
            </a:prstGeom>
            <a:solidFill>
              <a:srgbClr val="FBE44F">
                <a:alpha val="65000"/>
              </a:srgbClr>
            </a:solidFill>
            <a:effectLst>
              <a:reflection blurRad="6350" stA="52000" endA="300" endPos="20000" dir="5400000" sy="-100000" algn="bl" rotWithShape="0"/>
            </a:effectLst>
          </p:spPr>
          <p:txBody>
            <a:bodyPr vert="horz" wrap="square" lIns="91440" tIns="45720" rIns="91440" bIns="45720" rtlCol="0" anchor="ctr">
              <a:normAutofit/>
            </a:bodyPr>
            <a:p>
              <a:endParaRPr kumimoji="1"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矩形: 圆角 55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388" y="1374"/>
                  <a:ext cx="19017" cy="13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l"/>
                  <a:r>
                    <a:rPr lang="en-US" sz="2400" b="1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charset="0"/>
                      <a:ea typeface="微软雅黑" panose="020B0503020204020204" charset="-122"/>
                      <a:cs typeface="Times New Roman" panose="02020603050405020304" charset="0"/>
                      <a:sym typeface="+mn-ea"/>
                    </a:rPr>
                    <a:t>Challenge 2: Low feedback overhead </a:t>
                  </a:r>
                  <a14:m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→</m:t>
                      </m:r>
                    </m:oMath>
                  </a14:m>
                  <a:r>
                    <a:rPr lang="en-US" sz="2400" b="1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charset="0"/>
                      <a:ea typeface="微软雅黑" panose="020B0503020204020204" charset="-122"/>
                      <a:cs typeface="Times New Roman" panose="02020603050405020304" charset="0"/>
                      <a:sym typeface="+mn-ea"/>
                    </a:rPr>
                    <a:t> Insufficient sum-rate performance</a:t>
                  </a:r>
                  <a:endParaRPr lang="en-US" sz="2400" b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charset="0"/>
                    <a:ea typeface="微软雅黑" panose="020B0503020204020204" charset="-122"/>
                    <a:cs typeface="Times New Roman" panose="02020603050405020304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27" name="矩形: 圆角 55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0"/>
                  </p:custDataLst>
                </p:nvPr>
              </p:nvSpPr>
              <p:spPr>
                <a:xfrm>
                  <a:off x="388" y="1374"/>
                  <a:ext cx="19017" cy="1341"/>
                </a:xfrm>
                <a:prstGeom prst="rect">
                  <a:avLst/>
                </a:prstGeom>
                <a:blipFill rotWithShape="1">
                  <a:blip r:embed="rId11"/>
                </a:blip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文本框 29"/>
          <p:cNvSpPr txBox="1"/>
          <p:nvPr/>
        </p:nvSpPr>
        <p:spPr>
          <a:xfrm>
            <a:off x="3046095" y="2275840"/>
            <a:ext cx="3970020" cy="7613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</a:pP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We propose to </a:t>
            </a:r>
            <a:r>
              <a:rPr kumimoji="1" lang="en-US" altLang="zh-CN" sz="1400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design dedicated analog precoder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for each MS:</a:t>
            </a:r>
            <a:endParaRPr kumimoji="1" lang="en-US" altLang="zh-CN" sz="14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089910" y="3255645"/>
            <a:ext cx="3970020" cy="5359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</a:pP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For each MS, this </a:t>
            </a:r>
            <a:r>
              <a:rPr kumimoji="1" lang="en-US" altLang="zh-CN" sz="1400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distinguishes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array gain it harvests, and the MUI it causes:</a:t>
            </a:r>
            <a:endParaRPr kumimoji="1" lang="en-US" altLang="zh-CN" sz="14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765675" y="3837940"/>
            <a:ext cx="446405" cy="3714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vs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kumimoji="1" lang="en-US" altLang="zh-CN" sz="14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933700" y="4400550"/>
            <a:ext cx="43084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sz="14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Can we design each analog precoder jointly maximize the array gain and cancel all the generated MUI?</a:t>
            </a:r>
            <a:endParaRPr kumimoji="1" lang="en-US" altLang="zh-CN" sz="14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本框 58"/>
              <p:cNvSpPr txBox="1"/>
              <p:nvPr/>
            </p:nvSpPr>
            <p:spPr>
              <a:xfrm>
                <a:off x="3173095" y="5033010"/>
                <a:ext cx="4068445" cy="669290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pPr indent="0" fontAlgn="auto">
                  <a:lnSpc>
                    <a:spcPct val="100000"/>
                  </a:lnSpc>
                </a:pPr>
                <a:r>
                  <a:rPr kumimoji="1" lang="zh-CN" altLang="en-US" sz="1400" b="1" dirty="0">
                    <a:solidFill>
                      <a:srgbClr val="C00000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×</a:t>
                </a:r>
                <a:r>
                  <a:rPr kumimoji="1" lang="en-US" altLang="zh-CN" sz="1400" b="1" dirty="0">
                    <a:solidFill>
                      <a:srgbClr val="C00000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No! </a:t>
                </a:r>
                <a:r>
                  <a:rPr kumimoji="1" lang="en-US" altLang="zh-CN" sz="1400" dirty="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The row space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1" lang="en-US" altLang="zh-CN" sz="14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𝐇</m:t>
                            </m:r>
                          </m:e>
                        </m:acc>
                      </m:e>
                      <m:sub>
                        <m:r>
                          <a:rPr kumimoji="1" lang="en-US" altLang="zh-CN" sz="14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rgbClr val="00B050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misaligns with</a:t>
                </a:r>
                <a:r>
                  <a:rPr kumimoji="1" lang="en-US" altLang="zh-CN" sz="1400" dirty="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the common null space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1400" i="1" dirty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400" i="1" dirty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1" lang="en-US" altLang="zh-CN" sz="1400" i="1" dirty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1400" b="1" dirty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𝐇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1400" i="1" dirty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𝑝</m:t>
                        </m:r>
                        <m:r>
                          <a:rPr kumimoji="1"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≠</m:t>
                        </m:r>
                        <m:r>
                          <a:rPr kumimoji="1"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.</a:t>
                </a:r>
                <a:endParaRPr kumimoji="1" lang="en-US" altLang="zh-CN" sz="14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095" y="5033010"/>
                <a:ext cx="4068445" cy="66929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本框 59"/>
          <p:cNvSpPr txBox="1"/>
          <p:nvPr/>
        </p:nvSpPr>
        <p:spPr>
          <a:xfrm>
            <a:off x="3173095" y="5659120"/>
            <a:ext cx="3972560" cy="6299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25000"/>
              </a:lnSpc>
            </a:pPr>
            <a:r>
              <a:rPr kumimoji="1" lang="en-US" altLang="zh-CN" sz="14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√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However, </a:t>
            </a:r>
            <a:r>
              <a:rPr kumimoji="1" lang="en-US" altLang="zh-CN" sz="1400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partially suppressing the MUI and performing MUI-aware array harvesting is viable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!</a:t>
            </a:r>
            <a:endParaRPr kumimoji="1" lang="en-US" altLang="zh-CN" sz="14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702550" y="3890645"/>
            <a:ext cx="4227195" cy="624205"/>
          </a:xfrm>
          <a:prstGeom prst="rect">
            <a:avLst/>
          </a:prstGeom>
        </p:spPr>
        <p:txBody>
          <a:bodyPr vert="horz" wrap="square" lIns="91440" tIns="45720" rIns="91440" bIns="45720" rtlCol="0" anchor="ctr"/>
          <a:p>
            <a:pPr indent="0" algn="l" fontAlgn="auto">
              <a:lnSpc>
                <a:spcPct val="125000"/>
              </a:lnSpc>
            </a:pP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Then, a </a:t>
            </a:r>
            <a:r>
              <a:rPr kumimoji="1" lang="en-US" altLang="zh-CN" sz="1400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MUI-aware array gain maximization</a:t>
            </a: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 problem is given as</a:t>
            </a:r>
            <a:endParaRPr kumimoji="1"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702550" y="5103495"/>
            <a:ext cx="4227830" cy="3162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20000"/>
          </a:bodyPr>
          <a:p>
            <a:pPr indent="0" algn="l" fontAlgn="auto">
              <a:lnSpc>
                <a:spcPct val="125000"/>
              </a:lnSpc>
            </a:pP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The semi-unitary solution is obtained via TSVD:</a:t>
            </a:r>
            <a:endParaRPr kumimoji="1"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9937115" y="5542915"/>
            <a:ext cx="1557020" cy="241935"/>
            <a:chOff x="2149" y="4994"/>
            <a:chExt cx="6788" cy="1076"/>
          </a:xfrm>
        </p:grpSpPr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149" y="4994"/>
              <a:ext cx="3045" cy="1050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413" y="5020"/>
              <a:ext cx="3525" cy="1050"/>
            </a:xfrm>
            <a:prstGeom prst="rect">
              <a:avLst/>
            </a:prstGeom>
          </p:spPr>
        </p:pic>
      </p:grpSp>
      <p:pic>
        <p:nvPicPr>
          <p:cNvPr id="70" name="图片 6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5455" y="5527675"/>
            <a:ext cx="1668145" cy="257175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7755255" y="5936615"/>
            <a:ext cx="1729740" cy="43751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20000"/>
          </a:bodyPr>
          <a:p>
            <a:pPr indent="0" algn="l" fontAlgn="auto">
              <a:lnSpc>
                <a:spcPct val="125000"/>
              </a:lnSpc>
            </a:pP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Phase extraction: </a:t>
            </a:r>
            <a:endParaRPr kumimoji="1"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17990" y="5977255"/>
            <a:ext cx="2084070" cy="408305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7"/>
          <a:srcRect r="13677"/>
          <a:stretch>
            <a:fillRect/>
          </a:stretch>
        </p:blipFill>
        <p:spPr>
          <a:xfrm>
            <a:off x="7991475" y="3246120"/>
            <a:ext cx="3410585" cy="656590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18"/>
          <a:srcRect r="24150"/>
          <a:stretch>
            <a:fillRect/>
          </a:stretch>
        </p:blipFill>
        <p:spPr>
          <a:xfrm>
            <a:off x="8422005" y="4430395"/>
            <a:ext cx="2678430" cy="629285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60" grpId="0"/>
      <p:bldP spid="60" grpId="1"/>
      <p:bldP spid="4" grpId="0" animBg="1"/>
      <p:bldP spid="5" grpId="0" animBg="1"/>
      <p:bldP spid="48" grpId="0"/>
      <p:bldP spid="64" grpId="0"/>
      <p:bldP spid="66" grpId="0"/>
      <p:bldP spid="72" grpId="0"/>
      <p:bldP spid="4" grpId="1" animBg="1"/>
      <p:bldP spid="5" grpId="1" animBg="1"/>
      <p:bldP spid="48" grpId="1"/>
      <p:bldP spid="64" grpId="1"/>
      <p:bldP spid="66" grpId="1"/>
      <p:bldP spid="72" grpId="1"/>
      <p:bldP spid="54" grpId="0"/>
      <p:bldP spid="5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组合 10"/>
          <p:cNvGrpSpPr/>
          <p:nvPr/>
        </p:nvGrpSpPr>
        <p:grpSpPr>
          <a:xfrm>
            <a:off x="327660" y="221615"/>
            <a:ext cx="8001635" cy="540385"/>
            <a:chOff x="820" y="1471"/>
            <a:chExt cx="12601" cy="851"/>
          </a:xfrm>
        </p:grpSpPr>
        <p:sp>
          <p:nvSpPr>
            <p:cNvPr id="6" name="文本框 5"/>
            <p:cNvSpPr txBox="1"/>
            <p:nvPr/>
          </p:nvSpPr>
          <p:spPr>
            <a:xfrm>
              <a:off x="820" y="1471"/>
              <a:ext cx="126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III-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34" y="1500"/>
              <a:ext cx="117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ea typeface="Verdana" panose="020B0604030504040204" pitchFamily="34" charset="0"/>
                  <a:cs typeface="Times New Roman" panose="02020603050405020304" charset="0"/>
                </a:rPr>
                <a:t>Hybrid Precoding and Combining Design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ea typeface="Verdana" panose="020B0604030504040204" pitchFamily="34" charset="0"/>
                <a:cs typeface="Times New Roman" panose="0202060305040502030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69925" y="1118235"/>
            <a:ext cx="5575300" cy="396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t">
            <a:noAutofit/>
          </a:bodyPr>
          <a:p>
            <a:pPr algn="ctr"/>
            <a:r>
              <a:rPr kumimoji="1" lang="en-US" altLang="zh-CN" b="1" i="1" dirty="0">
                <a:solidFill>
                  <a:srgbClr val="00B050"/>
                </a:solidFill>
                <a:sym typeface="+mn-ea"/>
              </a:rPr>
              <a:t>MUI Suppression Property</a:t>
            </a:r>
            <a:endParaRPr kumimoji="1" lang="en-US" altLang="zh-CN" b="1" i="1" dirty="0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9925" y="1511300"/>
            <a:ext cx="5575300" cy="476631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694170" y="1115060"/>
            <a:ext cx="5151120" cy="396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t">
            <a:noAutofit/>
          </a:bodyPr>
          <a:p>
            <a:pPr algn="ctr"/>
            <a:r>
              <a:rPr kumimoji="1" lang="en-US" altLang="zh-CN" b="1" i="1" dirty="0">
                <a:solidFill>
                  <a:srgbClr val="00B050"/>
                </a:solidFill>
                <a:sym typeface="+mn-ea"/>
              </a:rPr>
              <a:t>MUI Suppression Property</a:t>
            </a:r>
            <a:endParaRPr kumimoji="1" lang="en-US" altLang="zh-CN" b="1" i="1" dirty="0">
              <a:solidFill>
                <a:srgbClr val="00B050"/>
              </a:solidFill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94170" y="1511300"/>
            <a:ext cx="5149850" cy="477647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本框 63"/>
              <p:cNvSpPr txBox="1"/>
              <p:nvPr/>
            </p:nvSpPr>
            <p:spPr>
              <a:xfrm>
                <a:off x="844550" y="1630680"/>
                <a:ext cx="3165475" cy="316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/>
              <a:p>
                <a:pPr indent="0" algn="l" fontAlgn="auto">
                  <a:lnSpc>
                    <a:spcPct val="125000"/>
                  </a:lnSpc>
                </a:pPr>
                <a:r>
                  <a:rPr kumimoji="1" lang="en-US" altLang="zh-CN" sz="1400" dirty="0">
                    <a:solidFill>
                      <a:srgbClr val="C0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(1) The validity of </a:t>
                </a:r>
                <a:r>
                  <a:rPr kumimoji="1" lang="en-US" altLang="zh-CN" sz="1400" dirty="0">
                    <a:solidFill>
                      <a:srgbClr val="C00000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1" lang="en-US" altLang="zh-CN" sz="1400" i="1" dirty="0">
                                <a:solidFill>
                                  <a:srgbClr val="C0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1" dirty="0">
                                <a:solidFill>
                                  <a:srgbClr val="C000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𝐇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400" dirty="0">
                            <a:solidFill>
                              <a:srgbClr val="C0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res</m:t>
                        </m:r>
                        <m:r>
                          <a:rPr kumimoji="1"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kumimoji="1"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rgbClr val="C0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:</a:t>
                </a:r>
                <a:endParaRPr kumimoji="1" lang="en-US" altLang="zh-CN" sz="1400" dirty="0">
                  <a:solidFill>
                    <a:srgbClr val="C0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50" y="1630680"/>
                <a:ext cx="3165475" cy="31623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140575" y="4124960"/>
                <a:ext cx="5031105" cy="63246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 lnSpcReduction="10000"/>
              </a:bodyPr>
              <a:p>
                <a:pPr indent="0" algn="l" fontAlgn="auto">
                  <a:lnSpc>
                    <a:spcPct val="125000"/>
                  </a:lnSpc>
                </a:pPr>
                <a:r>
                  <a:rPr kumimoji="1" lang="en-US" altLang="zh-CN" sz="1200" dirty="0">
                    <a:latin typeface="Times New Roman" panose="02020603050405020304" charset="0"/>
                    <a:cs typeface="Times New Roman" panose="02020603050405020304" charset="0"/>
                  </a:rPr>
                  <a:t>Under the CM constraint, phase extraction minimizes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2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sz="1200" i="1" dirty="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200" i="1" dirty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kumimoji="1" lang="en-US" altLang="zh-CN" sz="1200" i="1" dirty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trlPr>
                                          <a:rPr kumimoji="1" lang="en-US" altLang="zh-CN" sz="1200" i="1" dirty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1200" b="1" dirty="0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1200" dirty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A</m:t>
                                    </m:r>
                                    <m:r>
                                      <a:rPr kumimoji="1" lang="en-US" altLang="zh-CN" sz="1200" i="1" dirty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sz="1200" i="1" dirty="0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kumimoji="1" lang="en-US" altLang="zh-CN" sz="1200" b="1" dirty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r>
                                  <a:rPr kumimoji="1" lang="en-US" altLang="zh-CN" sz="1200" b="1" dirty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 sz="1200" dirty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A</m:t>
                                </m:r>
                                <m:r>
                                  <a:rPr kumimoji="1" lang="en-US" altLang="zh-CN" sz="1200" i="1" dirty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kumimoji="1" lang="en-US" altLang="zh-CN" sz="1200" i="1" dirty="0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  <m:sup>
                        <m:r>
                          <a:rPr kumimoji="1" lang="en-US" altLang="zh-CN" sz="1200" i="1" dirty="0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en-US" altLang="zh-CN" sz="1200" baseline="30000" dirty="0">
                    <a:latin typeface="Cambria Math" panose="02040503050406030204" charset="0"/>
                    <a:cs typeface="Cambria Math" panose="02040503050406030204" charset="0"/>
                  </a:rPr>
                  <a:t>[4]</a:t>
                </a:r>
                <a:r>
                  <a:rPr kumimoji="1" lang="en-US" altLang="zh-CN" sz="1200" dirty="0">
                    <a:latin typeface="Cambria Math" panose="02040503050406030204" charset="0"/>
                    <a:cs typeface="Cambria Math" panose="02040503050406030204" charset="0"/>
                  </a:rPr>
                  <a:t> , </a:t>
                </a:r>
                <a:r>
                  <a:rPr kumimoji="1" lang="en-US" altLang="zh-CN" sz="1200" dirty="0">
                    <a:solidFill>
                      <a:srgbClr val="00B05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rendering prior MUI negligible</a:t>
                </a:r>
                <a:r>
                  <a:rPr kumimoji="1" lang="en-US" altLang="zh-CN" sz="1200" dirty="0">
                    <a:solidFill>
                      <a:srgbClr val="00B050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.</a:t>
                </a:r>
                <a:endParaRPr kumimoji="1" lang="en-US" altLang="zh-CN" sz="1200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575" y="4124960"/>
                <a:ext cx="5031105" cy="6324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6871335" y="2665095"/>
            <a:ext cx="773430" cy="32575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t">
            <a:noAutofit/>
          </a:bodyPr>
          <a:p>
            <a:pPr algn="ctr"/>
            <a:r>
              <a:rPr kumimoji="1" lang="en-US" altLang="zh-CN" sz="1400" b="1" dirty="0">
                <a:solidFill>
                  <a:srgbClr val="00B050"/>
                </a:solidFill>
                <a:latin typeface="Cambria Math" panose="02040503050406030204" charset="0"/>
                <a:cs typeface="Cambria Math" panose="02040503050406030204" charset="0"/>
                <a:sym typeface="+mn-ea"/>
              </a:rPr>
              <a:t>Proof </a:t>
            </a:r>
            <a:endParaRPr kumimoji="1" lang="en-US" altLang="zh-CN" sz="1400" b="1" dirty="0">
              <a:solidFill>
                <a:srgbClr val="00B050"/>
              </a:solidFill>
              <a:latin typeface="Cambria Math" panose="02040503050406030204" charset="0"/>
              <a:cs typeface="Cambria Math" panose="02040503050406030204" charset="0"/>
            </a:endParaRPr>
          </a:p>
          <a:p>
            <a:pPr algn="ctr"/>
            <a:endParaRPr kumimoji="1" lang="en-US" altLang="zh-CN" sz="1400" b="1" i="1" dirty="0">
              <a:solidFill>
                <a:srgbClr val="00B050"/>
              </a:solidFill>
              <a:latin typeface="Cambria Math" panose="02040503050406030204" charset="0"/>
              <a:cs typeface="Cambria Math" panose="02040503050406030204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418705" y="3444240"/>
            <a:ext cx="4117340" cy="623570"/>
            <a:chOff x="12381" y="5266"/>
            <a:chExt cx="6484" cy="982"/>
          </a:xfrm>
        </p:grpSpPr>
        <p:grpSp>
          <p:nvGrpSpPr>
            <p:cNvPr id="14" name="组合 13"/>
            <p:cNvGrpSpPr/>
            <p:nvPr/>
          </p:nvGrpSpPr>
          <p:grpSpPr>
            <a:xfrm>
              <a:off x="12381" y="5266"/>
              <a:ext cx="3370" cy="979"/>
              <a:chOff x="13150" y="6021"/>
              <a:chExt cx="3370" cy="979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50" y="6022"/>
                <a:ext cx="3371" cy="979"/>
              </a:xfrm>
              <a:prstGeom prst="rect">
                <a:avLst/>
              </a:prstGeom>
            </p:spPr>
          </p:pic>
          <p:sp>
            <p:nvSpPr>
              <p:cNvPr id="21" name="椭圆 20"/>
              <p:cNvSpPr/>
              <p:nvPr>
                <p:custDataLst>
                  <p:tags r:id="rId4"/>
                </p:custDataLst>
              </p:nvPr>
            </p:nvSpPr>
            <p:spPr>
              <a:xfrm>
                <a:off x="15460" y="6021"/>
                <a:ext cx="766" cy="548"/>
              </a:xfrm>
              <a:prstGeom prst="ellipse">
                <a:avLst/>
              </a:prstGeom>
              <a:noFill/>
              <a:ln w="19050">
                <a:solidFill>
                  <a:srgbClr val="252AA8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</a:ex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16352" y="5582"/>
              <a:ext cx="2513" cy="66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p>
              <a:pPr indent="0" algn="l" fontAlgn="auto">
                <a:lnSpc>
                  <a:spcPct val="125000"/>
                </a:lnSpc>
              </a:pPr>
              <a:r>
                <a:rPr kumimoji="1" lang="en-US" altLang="zh-CN" sz="1000" dirty="0">
                  <a:latin typeface="Times New Roman" panose="02020603050405020304" charset="0"/>
                  <a:cs typeface="Times New Roman" panose="02020603050405020304" charset="0"/>
                </a:rPr>
                <a:t>An all-zero matrix due to the orthogonality</a:t>
              </a:r>
              <a:endParaRPr kumimoji="1" lang="en-US" altLang="zh-CN" sz="10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26" name="曲线连接符 25"/>
            <p:cNvCxnSpPr>
              <a:endCxn id="24" idx="1"/>
            </p:cNvCxnSpPr>
            <p:nvPr/>
          </p:nvCxnSpPr>
          <p:spPr>
            <a:xfrm>
              <a:off x="15457" y="5540"/>
              <a:ext cx="895" cy="375"/>
            </a:xfrm>
            <a:prstGeom prst="curvedConnector3">
              <a:avLst>
                <a:gd name="adj1" fmla="val 50056"/>
              </a:avLst>
            </a:prstGeom>
            <a:ln w="19050">
              <a:solidFill>
                <a:srgbClr val="252AA8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6963410" y="1927860"/>
            <a:ext cx="4845050" cy="612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p>
            <a:pPr indent="0" algn="l" fontAlgn="auto">
              <a:lnSpc>
                <a:spcPct val="125000"/>
              </a:lnSpc>
            </a:pPr>
            <a:r>
              <a:rPr kumimoji="1" lang="en-US" altLang="zh-CN" sz="1400" b="1" u="sng" dirty="0">
                <a:latin typeface="Times New Roman" panose="02020603050405020304" charset="0"/>
                <a:cs typeface="Times New Roman" panose="02020603050405020304" charset="0"/>
              </a:rPr>
              <a:t>Property</a:t>
            </a: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: The derived analog precoder </a:t>
            </a:r>
            <a:r>
              <a:rPr kumimoji="1" lang="en-US" altLang="zh-CN" sz="14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effectively suppresses the MUI</a:t>
            </a: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 it causes to </a:t>
            </a:r>
            <a:r>
              <a:rPr kumimoji="1" lang="en-US" altLang="zh-CN" sz="14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prior MSs</a:t>
            </a: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 when harvesting the array gain.</a:t>
            </a:r>
            <a:endParaRPr kumimoji="1" lang="zh-CN" alt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72910" y="1630680"/>
            <a:ext cx="5220970" cy="316230"/>
          </a:xfrm>
          <a:prstGeom prst="rect">
            <a:avLst/>
          </a:prstGeom>
        </p:spPr>
        <p:txBody>
          <a:bodyPr vert="horz" wrap="square" lIns="91440" tIns="45720" rIns="91440" bIns="45720" rtlCol="0" anchor="ctr"/>
          <a:p>
            <a:pPr indent="0" algn="l" fontAlgn="auto">
              <a:lnSpc>
                <a:spcPct val="125000"/>
              </a:lnSpc>
            </a:pPr>
            <a:r>
              <a:rPr kumimoji="1" lang="en-US" altLang="zh-CN" sz="1400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(2) The MUI suppression efficacy of MS-</a:t>
            </a:r>
            <a:r>
              <a:rPr kumimoji="1" lang="en-US" altLang="zh-CN" sz="1400" i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k:</a:t>
            </a:r>
            <a:endParaRPr kumimoji="1" lang="en-US" altLang="zh-CN" sz="1400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09575" y="6341745"/>
            <a:ext cx="90849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[4] X. Wu, D. Liu, and F. Yin, “Hybrid beamforming for multi-user massive MIMO systems,” </a:t>
            </a:r>
            <a:r>
              <a:rPr lang="en-US" altLang="zh-CN" sz="1000" i="1">
                <a:latin typeface="Times New Roman" panose="02020603050405020304" charset="0"/>
                <a:cs typeface="Times New Roman" panose="02020603050405020304" charset="0"/>
              </a:rPr>
              <a:t>IEEE Trans. Commun.</a:t>
            </a: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, vol. 66, no. 9, pp. 3879–3891, Sep. 2018.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140575" y="3008630"/>
            <a:ext cx="4264660" cy="4178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p>
            <a:pPr indent="0" algn="l" fontAlgn="auto">
              <a:lnSpc>
                <a:spcPct val="125000"/>
              </a:lnSpc>
            </a:pPr>
            <a:r>
              <a:rPr kumimoji="1" lang="en-US" altLang="zh-CN" sz="1200" dirty="0">
                <a:latin typeface="Times New Roman" panose="02020603050405020304" charset="0"/>
                <a:cs typeface="Times New Roman" panose="02020603050405020304" charset="0"/>
              </a:rPr>
              <a:t>The MUI generated by MS-</a:t>
            </a:r>
            <a:r>
              <a:rPr kumimoji="1" lang="en-US" altLang="zh-CN" sz="1200" i="1" dirty="0"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kumimoji="1" lang="en-US" altLang="zh-CN" sz="1200" dirty="0">
                <a:latin typeface="Times New Roman" panose="02020603050405020304" charset="0"/>
                <a:cs typeface="Times New Roman" panose="02020603050405020304" charset="0"/>
              </a:rPr>
              <a:t> to prior MSs is upper-bounded as: </a:t>
            </a:r>
            <a:endParaRPr kumimoji="1" lang="en-US" altLang="zh-CN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963410" y="4662170"/>
            <a:ext cx="5031105" cy="612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p>
            <a:pPr indent="0" algn="l" fontAlgn="auto">
              <a:lnSpc>
                <a:spcPct val="125000"/>
              </a:lnSpc>
            </a:pPr>
            <a:r>
              <a:rPr kumimoji="1" lang="en-US" altLang="zh-CN" sz="1400" b="1" dirty="0">
                <a:latin typeface="Times New Roman" panose="02020603050405020304" charset="0"/>
                <a:cs typeface="Times New Roman" panose="02020603050405020304" charset="0"/>
              </a:rPr>
              <a:t>However</a:t>
            </a: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,</a:t>
            </a:r>
            <a:r>
              <a:rPr kumimoji="1" lang="en-US" altLang="zh-CN" sz="14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the MUI</a:t>
            </a: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 caused to </a:t>
            </a:r>
            <a:r>
              <a:rPr kumimoji="1" lang="en-US" altLang="zh-CN" sz="14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later MSs</a:t>
            </a: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1" lang="en-US" altLang="zh-CN" sz="14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still persists</a:t>
            </a: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kumimoji="1" lang="zh-CN" alt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6" name="直角上箭头 75"/>
          <p:cNvSpPr/>
          <p:nvPr/>
        </p:nvSpPr>
        <p:spPr>
          <a:xfrm rot="5400000">
            <a:off x="7230745" y="5351145"/>
            <a:ext cx="501650" cy="351155"/>
          </a:xfrm>
          <a:prstGeom prst="bentUpArrow">
            <a:avLst/>
          </a:prstGeom>
          <a:noFill/>
          <a:ln>
            <a:solidFill>
              <a:srgbClr val="252AA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7712710" y="5419090"/>
            <a:ext cx="3725545" cy="4813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p>
            <a:pPr indent="0" algn="l" fontAlgn="auto">
              <a:lnSpc>
                <a:spcPct val="125000"/>
              </a:lnSpc>
            </a:pP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Achieving a </a:t>
            </a:r>
            <a:r>
              <a:rPr kumimoji="1" lang="en-US" altLang="zh-CN" sz="14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balance </a:t>
            </a: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between array gains and MUI suppression!</a:t>
            </a:r>
            <a:endParaRPr kumimoji="1"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13460" y="2099945"/>
            <a:ext cx="5082540" cy="9385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p>
            <a:pPr indent="0" algn="l" fontAlgn="auto">
              <a:lnSpc>
                <a:spcPct val="125000"/>
              </a:lnSpc>
            </a:pP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recursive design guarantees </a:t>
            </a:r>
            <a:r>
              <a:rPr kumimoji="1" lang="en-US" altLang="zh-CN" sz="1400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mutually orthogonal previous analog precoders</a:t>
            </a: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for all MSs.</a:t>
            </a:r>
            <a:endParaRPr kumimoji="1"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 fontAlgn="auto">
              <a:lnSpc>
                <a:spcPct val="125000"/>
              </a:lnSpc>
            </a:pPr>
            <a:r>
              <a:rPr kumimoji="1"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endParaRPr kumimoji="1"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757555" y="2979420"/>
            <a:ext cx="5487035" cy="2101215"/>
            <a:chOff x="1193" y="4048"/>
            <a:chExt cx="8641" cy="33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矩形 15"/>
                <p:cNvSpPr/>
                <p:nvPr/>
              </p:nvSpPr>
              <p:spPr>
                <a:xfrm>
                  <a:off x="1933" y="4511"/>
                  <a:ext cx="2889" cy="49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kumimoji="1" lang="en-US" altLang="zh-CN" sz="1200" dirty="0">
                      <a:latin typeface="Cambria Math" panose="02040503050406030204" charset="0"/>
                      <a:cs typeface="Cambria Math" panose="02040503050406030204" charset="0"/>
                    </a:rPr>
                    <a:t>Given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acc>
                            <m:accPr>
                              <m:ctrlPr>
                                <a:rPr kumimoji="1" lang="en-US" altLang="zh-CN" sz="1200" i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200" b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𝐅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A</m:t>
                          </m:r>
                          <m: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kumimoji="1" lang="en-US" altLang="zh-CN" sz="1200" dirty="0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 is semi-unitary </a:t>
                  </a:r>
                  <a:endParaRPr lang="zh-CN" altLang="en-US" sz="1200"/>
                </a:p>
              </p:txBody>
            </p:sp>
          </mc:Choice>
          <mc:Fallback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3" y="4511"/>
                  <a:ext cx="2889" cy="49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矩形 16"/>
                <p:cNvSpPr/>
                <p:nvPr/>
              </p:nvSpPr>
              <p:spPr>
                <a:xfrm>
                  <a:off x="6354" y="4502"/>
                  <a:ext cx="2294" cy="49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SupPr>
                        <m:e>
                          <m:acc>
                            <m:accPr>
                              <m:ctrlPr>
                                <a:rPr kumimoji="1" lang="en-US" altLang="zh-CN" sz="1200" i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200" b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𝐅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A</m:t>
                          </m:r>
                          <m: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.</m:t>
                          </m:r>
                          <m: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𝐻</m:t>
                          </m:r>
                        </m:sup>
                      </m:sSubSup>
                      <m:sSubSup>
                        <m:sSubSupPr>
                          <m:ctrlP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SupPr>
                        <m:e>
                          <m:acc>
                            <m:accPr>
                              <m:ctrlPr>
                                <a:rPr kumimoji="1" lang="en-US" altLang="zh-CN" sz="1200" i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200" b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𝐅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A</m:t>
                          </m:r>
                          <m: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.</m:t>
                          </m:r>
                          <m: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 </m:t>
                          </m:r>
                        </m:sup>
                      </m:sSubSup>
                      <m:r>
                        <a:rPr kumimoji="1" lang="en-US" altLang="zh-CN" sz="1200" i="1" dirty="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kumimoji="1" lang="en-US" altLang="zh-CN" sz="1200" b="1" dirty="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1200" i="1" dirty="0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 dirty="0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1200" dirty="0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r</m:t>
                              </m:r>
                            </m:sub>
                          </m:sSub>
                          <m: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1200" i="1" dirty="0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 dirty="0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1200" dirty="0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r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kumimoji="1" lang="en-US" altLang="zh-CN" sz="1200" dirty="0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   </a:t>
                  </a:r>
                  <a:endParaRPr lang="zh-CN" altLang="en-US" sz="1200"/>
                </a:p>
              </p:txBody>
            </p:sp>
          </mc:Choice>
          <mc:Fallback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" y="4502"/>
                  <a:ext cx="2294" cy="492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下箭头 49"/>
            <p:cNvSpPr/>
            <p:nvPr/>
          </p:nvSpPr>
          <p:spPr>
            <a:xfrm rot="16200000">
              <a:off x="5466" y="4137"/>
              <a:ext cx="276" cy="1282"/>
            </a:xfrm>
            <a:prstGeom prst="downArrow">
              <a:avLst/>
            </a:prstGeom>
            <a:ln>
              <a:solidFill>
                <a:srgbClr val="252AA8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矩形 18"/>
                <p:cNvSpPr/>
                <p:nvPr/>
              </p:nvSpPr>
              <p:spPr>
                <a:xfrm>
                  <a:off x="2505" y="5622"/>
                  <a:ext cx="5029" cy="49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kumimoji="1" lang="en-US" altLang="zh-CN" sz="1200" dirty="0">
                      <a:latin typeface="Cambria Math" panose="02040503050406030204" charset="0"/>
                      <a:cs typeface="Cambria Math" panose="02040503050406030204" charset="0"/>
                    </a:rPr>
                    <a:t>If </a:t>
                  </a:r>
                  <a14:m>
                    <m:oMath xmlns:m="http://schemas.openxmlformats.org/officeDocument/2006/math">
                      <m:r>
                        <a:rPr kumimoji="1" lang="en-US" altLang="zh-CN" sz="1200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{</m:t>
                      </m:r>
                      <m:sSub>
                        <m:sSubPr>
                          <m:ctrlP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acc>
                            <m:accPr>
                              <m:ctrlPr>
                                <a:rPr kumimoji="1" lang="en-US" altLang="zh-CN" sz="1200" i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200" b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𝐅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A</m:t>
                          </m:r>
                          <m: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200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,...,</m:t>
                      </m:r>
                      <m:sSub>
                        <m:sSubPr>
                          <m:ctrlP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acc>
                            <m:accPr>
                              <m:ctrlPr>
                                <a:rPr kumimoji="1" lang="en-US" altLang="zh-CN" sz="1200" i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200" b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𝐅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A</m:t>
                          </m:r>
                          <m: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  <m: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200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}</m:t>
                      </m:r>
                    </m:oMath>
                  </a14:m>
                  <a:r>
                    <a:rPr lang="en-US" altLang="zh-CN" sz="1200"/>
                    <a:t> </a:t>
                  </a:r>
                  <a:r>
                    <a:rPr lang="en-US" altLang="zh-CN" sz="1200">
                      <a:latin typeface="Times New Roman" panose="02020603050405020304" charset="0"/>
                      <a:cs typeface="Times New Roman" panose="02020603050405020304" charset="0"/>
                    </a:rPr>
                    <a:t>are mutually orthogonal</a:t>
                  </a:r>
                  <a:endParaRPr lang="en-US" altLang="zh-CN" sz="12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5" y="5622"/>
                  <a:ext cx="5029" cy="492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下箭头 21"/>
            <p:cNvSpPr/>
            <p:nvPr/>
          </p:nvSpPr>
          <p:spPr>
            <a:xfrm>
              <a:off x="3581" y="6242"/>
              <a:ext cx="276" cy="504"/>
            </a:xfrm>
            <a:prstGeom prst="downArrow">
              <a:avLst/>
            </a:prstGeom>
            <a:ln>
              <a:solidFill>
                <a:srgbClr val="252AA8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矩形 22"/>
                <p:cNvSpPr/>
                <p:nvPr/>
              </p:nvSpPr>
              <p:spPr>
                <a:xfrm>
                  <a:off x="2326" y="6865"/>
                  <a:ext cx="5463" cy="49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kumimoji="1" lang="en-US" altLang="zh-CN" sz="1200" dirty="0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The derived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acc>
                            <m:accPr>
                              <m:ctrlPr>
                                <a:rPr kumimoji="1" lang="en-US" altLang="zh-CN" sz="1200" i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200" b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𝐅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A</m:t>
                          </m:r>
                          <m: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kumimoji="1" lang="en-US" altLang="zh-CN" sz="1200" dirty="0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is orthogonal to </a:t>
                  </a:r>
                  <a14:m>
                    <m:oMath xmlns:m="http://schemas.openxmlformats.org/officeDocument/2006/math">
                      <m:r>
                        <a:rPr kumimoji="1" lang="en-US" altLang="zh-CN" sz="1200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{</m:t>
                      </m:r>
                      <m:sSub>
                        <m:sSubPr>
                          <m:ctrlP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acc>
                            <m:accPr>
                              <m:ctrlPr>
                                <a:rPr kumimoji="1" lang="en-US" altLang="zh-CN" sz="1200" i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200" b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𝐅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A</m:t>
                          </m:r>
                          <m: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200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,...,</m:t>
                      </m:r>
                      <m:sSub>
                        <m:sSubPr>
                          <m:ctrlP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acc>
                            <m:accPr>
                              <m:ctrlPr>
                                <a:rPr kumimoji="1" lang="en-US" altLang="zh-CN" sz="1200" i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200" b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𝐅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A</m:t>
                          </m:r>
                          <m: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  <m: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200" i="1" dirty="0">
                          <a:latin typeface="Cambria Math" panose="02040503050406030204" charset="0"/>
                          <a:cs typeface="Cambria Math" panose="02040503050406030204" charset="0"/>
                        </a:rPr>
                        <m:t>}</m:t>
                      </m:r>
                    </m:oMath>
                  </a14:m>
                  <a:endParaRPr lang="en-US" altLang="zh-CN" sz="12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6" y="6865"/>
                  <a:ext cx="5463" cy="492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环形箭头 31"/>
            <p:cNvSpPr/>
            <p:nvPr/>
          </p:nvSpPr>
          <p:spPr>
            <a:xfrm rot="15660000" flipV="1">
              <a:off x="6946" y="5875"/>
              <a:ext cx="1542" cy="1230"/>
            </a:xfrm>
            <a:prstGeom prst="circularArrow">
              <a:avLst>
                <a:gd name="adj1" fmla="val 2935"/>
                <a:gd name="adj2" fmla="val 649840"/>
                <a:gd name="adj3" fmla="val 20601852"/>
                <a:gd name="adj4" fmla="val 10928563"/>
                <a:gd name="adj5" fmla="val 12901"/>
              </a:avLst>
            </a:prstGeom>
            <a:noFill/>
            <a:ln>
              <a:solidFill>
                <a:srgbClr val="252AA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3882" y="6240"/>
                  <a:ext cx="2975" cy="498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ctr"/>
                <a:p>
                  <a:pPr indent="0" algn="l" fontAlgn="auto">
                    <a:lnSpc>
                      <a:spcPct val="125000"/>
                    </a:lnSpc>
                  </a:pPr>
                  <a:r>
                    <a:rPr kumimoji="1" lang="en-US" altLang="zh-CN" sz="1200" dirty="0">
                      <a:latin typeface="Times New Roman" panose="02020603050405020304" charset="0"/>
                      <a:cs typeface="Times New Roman" panose="02020603050405020304" charset="0"/>
                    </a:rPr>
                    <a:t>Design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acc>
                            <m:accPr>
                              <m:ctrlPr>
                                <a:rPr kumimoji="1" lang="en-US" altLang="zh-CN" sz="1200" i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200" b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𝐅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A</m:t>
                          </m:r>
                          <m: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sub>
                      </m:sSub>
                    </m:oMath>
                  </a14:m>
                  <a:endParaRPr kumimoji="1" lang="en-US" altLang="zh-CN" sz="12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2" y="6240"/>
                  <a:ext cx="2975" cy="498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下箭头 19"/>
            <p:cNvSpPr/>
            <p:nvPr/>
          </p:nvSpPr>
          <p:spPr>
            <a:xfrm>
              <a:off x="6718" y="5061"/>
              <a:ext cx="276" cy="504"/>
            </a:xfrm>
            <a:prstGeom prst="downArrow">
              <a:avLst/>
            </a:prstGeom>
            <a:ln>
              <a:solidFill>
                <a:srgbClr val="252AA8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8230" y="6343"/>
                  <a:ext cx="1605" cy="593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ctr"/>
                <a:p>
                  <a:pPr indent="0" algn="l" fontAlgn="auto">
                    <a:lnSpc>
                      <a:spcPct val="125000"/>
                    </a:lnSpc>
                  </a:pPr>
                  <a:r>
                    <a:rPr kumimoji="1" lang="en-US" altLang="zh-CN" sz="1200" dirty="0">
                      <a:latin typeface="Times New Roman" panose="02020603050405020304" charset="0"/>
                      <a:cs typeface="Times New Roman" panose="02020603050405020304" charset="0"/>
                    </a:rPr>
                    <a:t>Justify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zh-CN" sz="1200" i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200" b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𝐇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res</m:t>
                          </m:r>
                          <m: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sub>
                      </m:sSub>
                    </m:oMath>
                  </a14:m>
                  <a:endParaRPr kumimoji="1" lang="en-US" altLang="zh-CN" sz="12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" y="6343"/>
                  <a:ext cx="1605" cy="593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4861" y="4823"/>
                  <a:ext cx="1454" cy="498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ctr"/>
                <a:p>
                  <a:pPr indent="0" algn="l" fontAlgn="auto">
                    <a:lnSpc>
                      <a:spcPct val="125000"/>
                    </a:lnSpc>
                  </a:pPr>
                  <a:r>
                    <a:rPr kumimoji="1" lang="en-US" altLang="zh-CN" sz="1200" dirty="0">
                      <a:latin typeface="Times New Roman" panose="02020603050405020304" charset="0"/>
                      <a:cs typeface="Times New Roman" panose="02020603050405020304" charset="0"/>
                    </a:rPr>
                    <a:t>Design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acc>
                            <m:accPr>
                              <m:ctrlPr>
                                <a:rPr kumimoji="1" lang="en-US" altLang="zh-CN" sz="1200" i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200" b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𝐅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A</m:t>
                          </m:r>
                          <m: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1" lang="en-US" altLang="zh-CN" sz="12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1" y="4823"/>
                  <a:ext cx="1454" cy="498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文本框 44"/>
                <p:cNvSpPr txBox="1"/>
                <p:nvPr/>
              </p:nvSpPr>
              <p:spPr>
                <a:xfrm>
                  <a:off x="1193" y="5732"/>
                  <a:ext cx="1353" cy="62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no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b="1" i="1" dirty="0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∀</m:t>
                        </m:r>
                        <m:r>
                          <a:rPr kumimoji="1" lang="en-US" altLang="zh-CN" sz="1200" b="1" i="1" dirty="0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𝒌</m:t>
                        </m:r>
                        <m:r>
                          <a:rPr kumimoji="1" lang="en-US" altLang="zh-CN" sz="1200" b="1" i="1" dirty="0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&gt;</m:t>
                        </m:r>
                        <m:r>
                          <a:rPr kumimoji="1" lang="en-US" altLang="zh-CN" sz="1200" b="1" i="1" dirty="0">
                            <a:solidFill>
                              <a:srgbClr val="00B05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𝟐</m:t>
                        </m:r>
                      </m:oMath>
                    </m:oMathPara>
                  </a14:m>
                  <a:endParaRPr kumimoji="1" lang="en-US" altLang="zh-CN" sz="1200" b="1" i="1" dirty="0">
                    <a:solidFill>
                      <a:srgbClr val="00B050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45" name="文本框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3" y="5732"/>
                  <a:ext cx="1353" cy="624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文本框 55"/>
                <p:cNvSpPr txBox="1"/>
                <p:nvPr/>
              </p:nvSpPr>
              <p:spPr>
                <a:xfrm>
                  <a:off x="4752" y="4048"/>
                  <a:ext cx="1857" cy="593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ctr"/>
                <a:p>
                  <a:pPr indent="0" algn="l" fontAlgn="auto">
                    <a:lnSpc>
                      <a:spcPct val="125000"/>
                    </a:lnSpc>
                  </a:pPr>
                  <a:r>
                    <a:rPr kumimoji="1" lang="en-US" altLang="zh-CN" sz="1200" dirty="0">
                      <a:latin typeface="Times New Roman" panose="02020603050405020304" charset="0"/>
                      <a:cs typeface="Times New Roman" panose="02020603050405020304" charset="0"/>
                    </a:rPr>
                    <a:t>Justifies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zh-CN" sz="1200" i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200" b="1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𝐇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20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res</m:t>
                          </m:r>
                          <m: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kumimoji="1" lang="en-US" altLang="zh-CN" sz="1200" i="1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1" lang="en-US" altLang="zh-CN" sz="12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56" name="文本框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2" y="4048"/>
                  <a:ext cx="1857" cy="593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397,&quot;left&quot;:112.75,&quot;top&quot;:101.7,&quot;width&quot;:343.5}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7.xml><?xml version="1.0" encoding="utf-8"?>
<p:tagLst xmlns:p="http://schemas.openxmlformats.org/presentationml/2006/main">
  <p:tag name="KSO_WM_DIAGRAM_VIRTUALLY_FRAME" val="{&quot;height&quot;:397,&quot;left&quot;:112.75,&quot;top&quot;:101.7,&quot;width&quot;:343.5}"/>
</p:tagLst>
</file>

<file path=ppt/tags/tag108.xml><?xml version="1.0" encoding="utf-8"?>
<p:tagLst xmlns:p="http://schemas.openxmlformats.org/presentationml/2006/main">
  <p:tag name="KSO_WM_DIAGRAM_VIRTUALLY_FRAME" val="{&quot;height&quot;:421.45,&quot;left&quot;:209.3,&quot;top&quot;:86.6,&quot;width&quot;:720.3}"/>
</p:tagLst>
</file>

<file path=ppt/tags/tag109.xml><?xml version="1.0" encoding="utf-8"?>
<p:tagLst xmlns:p="http://schemas.openxmlformats.org/presentationml/2006/main">
  <p:tag name="KSO_WM_DIAGRAM_VIRTUALLY_FRAME" val="{&quot;height&quot;:421.45,&quot;left&quot;:209.3,&quot;top&quot;:86.6,&quot;width&quot;:720.3}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DIAGRAM_VIRTUALLY_FRAME" val="{&quot;height&quot;:421.45,&quot;left&quot;:209.3,&quot;top&quot;:86.6,&quot;width&quot;:720.3}"/>
</p:tagLst>
</file>

<file path=ppt/tags/tag111.xml><?xml version="1.0" encoding="utf-8"?>
<p:tagLst xmlns:p="http://schemas.openxmlformats.org/presentationml/2006/main">
  <p:tag name="KSO_WM_DIAGRAM_VIRTUALLY_FRAME" val="{&quot;height&quot;:421.45,&quot;left&quot;:209.3,&quot;top&quot;:86.6,&quot;width&quot;:720.3}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3.xml><?xml version="1.0" encoding="utf-8"?>
<p:tagLst xmlns:p="http://schemas.openxmlformats.org/presentationml/2006/main">
  <p:tag name="KSO_WM_DIAGRAM_VIRTUALLY_FRAME" val="{&quot;height&quot;:421.45,&quot;left&quot;:209.3,&quot;top&quot;:86.6,&quot;width&quot;:720.3}"/>
</p:tagLst>
</file>

<file path=ppt/tags/tag114.xml><?xml version="1.0" encoding="utf-8"?>
<p:tagLst xmlns:p="http://schemas.openxmlformats.org/presentationml/2006/main">
  <p:tag name="KSO_WM_DIAGRAM_VIRTUALLY_FRAME" val="{&quot;height&quot;:421.45,&quot;left&quot;:209.3,&quot;top&quot;:86.6,&quot;width&quot;:720.3}"/>
</p:tagLst>
</file>

<file path=ppt/tags/tag115.xml><?xml version="1.0" encoding="utf-8"?>
<p:tagLst xmlns:p="http://schemas.openxmlformats.org/presentationml/2006/main">
  <p:tag name="KSO_WM_DIAGRAM_VIRTUALLY_FRAME" val="{&quot;height&quot;:421.45,&quot;left&quot;:209.3,&quot;top&quot;:86.6,&quot;width&quot;:720.3}"/>
</p:tagLst>
</file>

<file path=ppt/tags/tag116.xml><?xml version="1.0" encoding="utf-8"?>
<p:tagLst xmlns:p="http://schemas.openxmlformats.org/presentationml/2006/main">
  <p:tag name="KSO_WM_DIAGRAM_VIRTUALLY_FRAME" val="{&quot;height&quot;:421.45,&quot;left&quot;:209.3,&quot;top&quot;:86.6,&quot;width&quot;:720.3}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TABLE_ENDDRAG_ORIGIN_RECT" val="671*86"/>
  <p:tag name="TABLE_ENDDRAG_RECT" val="88*423*671*86"/>
</p:tagLst>
</file>

<file path=ppt/tags/tag119.xml><?xml version="1.0" encoding="utf-8"?>
<p:tagLst xmlns:p="http://schemas.openxmlformats.org/presentationml/2006/main">
  <p:tag name="TABLE_ENDDRAG_ORIGIN_RECT" val="671*86"/>
  <p:tag name="TABLE_ENDDRAG_RECT" val="88*423*671*86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421.45,&quot;left&quot;:209.3,&quot;top&quot;:86.6,&quot;width&quot;:720.3}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3.xml><?xml version="1.0" encoding="utf-8"?>
<p:tagLst xmlns:p="http://schemas.openxmlformats.org/presentationml/2006/main">
  <p:tag name="KSO_WM_DIAGRAM_VIRTUALLY_FRAME" val="{&quot;height&quot;:395.05,&quot;left&quot;:25.8,&quot;top&quot;:102.85,&quot;width&quot;:919.2}"/>
</p:tagLst>
</file>

<file path=ppt/tags/tag124.xml><?xml version="1.0" encoding="utf-8"?>
<p:tagLst xmlns:p="http://schemas.openxmlformats.org/presentationml/2006/main">
  <p:tag name="KSO_WM_DIAGRAM_VIRTUALLY_FRAME" val="{&quot;height&quot;:395.05,&quot;left&quot;:25.8,&quot;top&quot;:102.85,&quot;width&quot;:919.2}"/>
</p:tagLst>
</file>

<file path=ppt/tags/tag125.xml><?xml version="1.0" encoding="utf-8"?>
<p:tagLst xmlns:p="http://schemas.openxmlformats.org/presentationml/2006/main">
  <p:tag name="KSO_WM_DIAGRAM_VIRTUALLY_FRAME" val="{&quot;height&quot;:395.05,&quot;left&quot;:25.8,&quot;top&quot;:102.85,&quot;width&quot;:919.2}"/>
</p:tagLst>
</file>

<file path=ppt/tags/tag126.xml><?xml version="1.0" encoding="utf-8"?>
<p:tagLst xmlns:p="http://schemas.openxmlformats.org/presentationml/2006/main">
  <p:tag name="KSO_WM_BEAUTIFY_FLAG" val=""/>
  <p:tag name="KSO_WM_DIAGRAM_VIRTUALLY_FRAME" val="{&quot;height&quot;:395.05,&quot;left&quot;:25.8,&quot;top&quot;:102.85,&quot;width&quot;:919.2}"/>
</p:tagLst>
</file>

<file path=ppt/tags/tag127.xml><?xml version="1.0" encoding="utf-8"?>
<p:tagLst xmlns:p="http://schemas.openxmlformats.org/presentationml/2006/main">
  <p:tag name="KSO_WM_DIAGRAM_VIRTUALLY_FRAME" val="{&quot;height&quot;:421.45,&quot;left&quot;:209.3,&quot;top&quot;:86.6,&quot;width&quot;:720.3}"/>
</p:tagLst>
</file>

<file path=ppt/tags/tag128.xml><?xml version="1.0" encoding="utf-8"?>
<p:tagLst xmlns:p="http://schemas.openxmlformats.org/presentationml/2006/main">
  <p:tag name="KSO_WM_DIAGRAM_VIRTUALLY_FRAME" val="{&quot;height&quot;:421.45,&quot;left&quot;:209.3,&quot;top&quot;:86.6,&quot;width&quot;:720.3}"/>
</p:tagLst>
</file>

<file path=ppt/tags/tag129.xml><?xml version="1.0" encoding="utf-8"?>
<p:tagLst xmlns:p="http://schemas.openxmlformats.org/presentationml/2006/main">
  <p:tag name="KSO_WM_DIAGRAM_VIRTUALLY_FRAME" val="{&quot;height&quot;:421.45,&quot;left&quot;:209.3,&quot;top&quot;:86.6,&quot;width&quot;:720.3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395.05,&quot;left&quot;:25.8,&quot;top&quot;:102.85,&quot;width&quot;:919.2}"/>
</p:tagLst>
</file>

<file path=ppt/tags/tag131.xml><?xml version="1.0" encoding="utf-8"?>
<p:tagLst xmlns:p="http://schemas.openxmlformats.org/presentationml/2006/main">
  <p:tag name="KSO_WM_DIAGRAM_VIRTUALLY_FRAME" val="{&quot;height&quot;:395.05,&quot;left&quot;:25.8,&quot;top&quot;:102.85,&quot;width&quot;:919.2}"/>
</p:tagLst>
</file>

<file path=ppt/tags/tag132.xml><?xml version="1.0" encoding="utf-8"?>
<p:tagLst xmlns:p="http://schemas.openxmlformats.org/presentationml/2006/main">
  <p:tag name="KSO_WM_BEAUTIFY_FLAG" val=""/>
  <p:tag name="KSO_WM_DIAGRAM_VIRTUALLY_FRAME" val="{&quot;height&quot;:395.05,&quot;left&quot;:25.8,&quot;top&quot;:102.85,&quot;width&quot;:919.2}"/>
</p:tagLst>
</file>

<file path=ppt/tags/tag133.xml><?xml version="1.0" encoding="utf-8"?>
<p:tagLst xmlns:p="http://schemas.openxmlformats.org/presentationml/2006/main">
  <p:tag name="KSO_WM_BEAUTIFY_FLAG" val=""/>
  <p:tag name="KSO_WM_DIAGRAM_VIRTUALLY_FRAME" val="{&quot;height&quot;:395.05,&quot;left&quot;:25.8,&quot;top&quot;:102.85,&quot;width&quot;:919.2}"/>
</p:tagLst>
</file>

<file path=ppt/tags/tag134.xml><?xml version="1.0" encoding="utf-8"?>
<p:tagLst xmlns:p="http://schemas.openxmlformats.org/presentationml/2006/main">
  <p:tag name="KSO_WM_DIAGRAM_VIRTUALLY_FRAME" val="{&quot;height&quot;:395.05,&quot;left&quot;:25.8,&quot;top&quot;:102.85,&quot;width&quot;:919.2}"/>
</p:tagLst>
</file>

<file path=ppt/tags/tag135.xml><?xml version="1.0" encoding="utf-8"?>
<p:tagLst xmlns:p="http://schemas.openxmlformats.org/presentationml/2006/main">
  <p:tag name="KSO_WM_DIAGRAM_VIRTUALLY_FRAME" val="{&quot;height&quot;:395.05,&quot;left&quot;:25.8,&quot;top&quot;:102.85,&quot;width&quot;:919.2}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2.xml><?xml version="1.0" encoding="utf-8"?>
<p:tagLst xmlns:p="http://schemas.openxmlformats.org/presentationml/2006/main">
  <p:tag name="COMMONDATA" val="eyJoZGlkIjoiNzQ1ZGNlNzZhMWIxOWU1ODAyYWFkMTBkNWUxNzM5NjIifQ=="/>
  <p:tag name="resource_record_key" val="{&quot;13&quot;:[4563109,4364928],&quot;65&quot;:[20205176]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DIAGRAM_VIRTUALLY_FRAME" val="{&quot;height&quot;:301.3,&quot;left&quot;:295.8,&quot;top&quot;:101.7,&quot;width&quot;:507.05}"/>
</p:tagLst>
</file>

<file path=ppt/tags/tag64.xml><?xml version="1.0" encoding="utf-8"?>
<p:tagLst xmlns:p="http://schemas.openxmlformats.org/presentationml/2006/main">
  <p:tag name="KSO_WM_DIAGRAM_VIRTUALLY_FRAME" val="{&quot;height&quot;:301.3,&quot;left&quot;:295.8,&quot;top&quot;:101.7,&quot;width&quot;:507.05}"/>
</p:tagLst>
</file>

<file path=ppt/tags/tag65.xml><?xml version="1.0" encoding="utf-8"?>
<p:tagLst xmlns:p="http://schemas.openxmlformats.org/presentationml/2006/main">
  <p:tag name="KSO_WM_DIAGRAM_VIRTUALLY_FRAME" val="{&quot;height&quot;:301.3,&quot;left&quot;:295.8,&quot;top&quot;:101.7,&quot;width&quot;:507.05}"/>
</p:tagLst>
</file>

<file path=ppt/tags/tag66.xml><?xml version="1.0" encoding="utf-8"?>
<p:tagLst xmlns:p="http://schemas.openxmlformats.org/presentationml/2006/main">
  <p:tag name="KSO_WM_DIAGRAM_VIRTUALLY_FRAME" val="{&quot;height&quot;:301.3,&quot;left&quot;:295.8,&quot;top&quot;:101.7,&quot;width&quot;:507.05}"/>
</p:tagLst>
</file>

<file path=ppt/tags/tag67.xml><?xml version="1.0" encoding="utf-8"?>
<p:tagLst xmlns:p="http://schemas.openxmlformats.org/presentationml/2006/main">
  <p:tag name="KSO_WM_DIAGRAM_VIRTUALLY_FRAME" val="{&quot;height&quot;:301.3,&quot;left&quot;:295.8,&quot;top&quot;:101.7,&quot;width&quot;:507.05}"/>
</p:tagLst>
</file>

<file path=ppt/tags/tag68.xml><?xml version="1.0" encoding="utf-8"?>
<p:tagLst xmlns:p="http://schemas.openxmlformats.org/presentationml/2006/main">
  <p:tag name="KSO_WM_DIAGRAM_VIRTUALLY_FRAME" val="{&quot;height&quot;:301.3,&quot;left&quot;:295.8,&quot;top&quot;:101.7,&quot;width&quot;:507.05}"/>
</p:tagLst>
</file>

<file path=ppt/tags/tag69.xml><?xml version="1.0" encoding="utf-8"?>
<p:tagLst xmlns:p="http://schemas.openxmlformats.org/presentationml/2006/main">
  <p:tag name="KSO_WM_DIAGRAM_VIRTUALLY_FRAME" val="{&quot;height&quot;:301.3,&quot;left&quot;:295.8,&quot;top&quot;:101.7,&quot;width&quot;:507.0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301.3,&quot;left&quot;:295.8,&quot;top&quot;:101.7,&quot;width&quot;:507.05}"/>
</p:tagLst>
</file>

<file path=ppt/tags/tag71.xml><?xml version="1.0" encoding="utf-8"?>
<p:tagLst xmlns:p="http://schemas.openxmlformats.org/presentationml/2006/main">
  <p:tag name="KSO_WM_DIAGRAM_VIRTUALLY_FRAME" val="{&quot;height&quot;:301.3,&quot;left&quot;:295.8,&quot;top&quot;:101.7,&quot;width&quot;:507.05}"/>
</p:tagLst>
</file>

<file path=ppt/tags/tag72.xml><?xml version="1.0" encoding="utf-8"?>
<p:tagLst xmlns:p="http://schemas.openxmlformats.org/presentationml/2006/main">
  <p:tag name="KSO_WM_DIAGRAM_VIRTUALLY_FRAME" val="{&quot;height&quot;:301.3,&quot;left&quot;:295.8,&quot;top&quot;:101.7,&quot;width&quot;:507.05}"/>
</p:tagLst>
</file>

<file path=ppt/tags/tag73.xml><?xml version="1.0" encoding="utf-8"?>
<p:tagLst xmlns:p="http://schemas.openxmlformats.org/presentationml/2006/main">
  <p:tag name="KSO_WM_DIAGRAM_VIRTUALLY_FRAME" val="{&quot;height&quot;:301.3,&quot;left&quot;:295.8,&quot;top&quot;:101.7,&quot;width&quot;:507.05}"/>
</p:tagLst>
</file>

<file path=ppt/tags/tag74.xml><?xml version="1.0" encoding="utf-8"?>
<p:tagLst xmlns:p="http://schemas.openxmlformats.org/presentationml/2006/main">
  <p:tag name="KSO_WM_DIAGRAM_VIRTUALLY_FRAME" val="{&quot;height&quot;:301.3,&quot;left&quot;:295.8,&quot;top&quot;:101.7,&quot;width&quot;:507.05}"/>
</p:tagLst>
</file>

<file path=ppt/tags/tag75.xml><?xml version="1.0" encoding="utf-8"?>
<p:tagLst xmlns:p="http://schemas.openxmlformats.org/presentationml/2006/main">
  <p:tag name="KSO_WM_DIAGRAM_VIRTUALLY_FRAME" val="{&quot;height&quot;:301.3,&quot;left&quot;:295.8,&quot;top&quot;:101.7,&quot;width&quot;:507.05}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resource_record_key" val="{&quot;13&quot;:[4563109,4364928],&quot;65&quot;:[20205176]}"/>
</p:tagLst>
</file>

<file path=ppt/tags/tag77.xml><?xml version="1.0" encoding="utf-8"?>
<p:tagLst xmlns:p="http://schemas.openxmlformats.org/presentationml/2006/main">
  <p:tag name="KSO_WM_DIAGRAM_VIRTUALLY_FRAME" val="{&quot;height&quot;:146.7,&quot;left&quot;:25.8,&quot;top&quot;:93.1,&quot;width&quot;:913.7}"/>
</p:tagLst>
</file>

<file path=ppt/tags/tag78.xml><?xml version="1.0" encoding="utf-8"?>
<p:tagLst xmlns:p="http://schemas.openxmlformats.org/presentationml/2006/main">
  <p:tag name="KSO_WM_DIAGRAM_VIRTUALLY_FRAME" val="{&quot;height&quot;:146.7,&quot;left&quot;:25.8,&quot;top&quot;:93.1,&quot;width&quot;:913.7}"/>
</p:tagLst>
</file>

<file path=ppt/tags/tag79.xml><?xml version="1.0" encoding="utf-8"?>
<p:tagLst xmlns:p="http://schemas.openxmlformats.org/presentationml/2006/main">
  <p:tag name="KSO_WM_DIAGRAM_VIRTUALLY_FRAME" val="{&quot;height&quot;:146.7,&quot;left&quot;:25.8,&quot;top&quot;:93.1,&quot;width&quot;:913.7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2.xml><?xml version="1.0" encoding="utf-8"?>
<p:tagLst xmlns:p="http://schemas.openxmlformats.org/presentationml/2006/main">
  <p:tag name="KSO_WM_DIAGRAM_VIRTUALLY_FRAME" val="{&quot;height&quot;:397,&quot;left&quot;:112.75,&quot;top&quot;:101.7,&quot;width&quot;:343.5}"/>
</p:tagLst>
</file>

<file path=ppt/tags/tag93.xml><?xml version="1.0" encoding="utf-8"?>
<p:tagLst xmlns:p="http://schemas.openxmlformats.org/presentationml/2006/main">
  <p:tag name="KSO_WM_DIAGRAM_VIRTUALLY_FRAME" val="{&quot;height&quot;:397,&quot;left&quot;:112.75,&quot;top&quot;:101.7,&quot;width&quot;:343.5}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5.xml><?xml version="1.0" encoding="utf-8"?>
<p:tagLst xmlns:p="http://schemas.openxmlformats.org/presentationml/2006/main">
  <p:tag name="KSO_WM_DIAGRAM_VIRTUALLY_FRAME" val="{&quot;height&quot;:397,&quot;left&quot;:112.75,&quot;top&quot;:101.7,&quot;width&quot;:343.5}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8549</Words>
  <Application>WPS 演示</Application>
  <PresentationFormat>宽屏</PresentationFormat>
  <Paragraphs>406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4" baseType="lpstr">
      <vt:lpstr>Arial</vt:lpstr>
      <vt:lpstr>宋体</vt:lpstr>
      <vt:lpstr>Wingdings</vt:lpstr>
      <vt:lpstr>Wingdings</vt:lpstr>
      <vt:lpstr>Times New Roman</vt:lpstr>
      <vt:lpstr>Arial</vt:lpstr>
      <vt:lpstr>微软雅黑</vt:lpstr>
      <vt:lpstr>Source Han Serif SC</vt:lpstr>
      <vt:lpstr>Verdana</vt:lpstr>
      <vt:lpstr>Cambria Math</vt:lpstr>
      <vt:lpstr>MS Mincho</vt:lpstr>
      <vt:lpstr>Cousine</vt:lpstr>
      <vt:lpstr>Arial Black</vt:lpstr>
      <vt:lpstr>思源黑体 CN Bold</vt:lpstr>
      <vt:lpstr>黑体</vt:lpstr>
      <vt:lpstr>OPPOSans H</vt:lpstr>
      <vt:lpstr>思源黑体 CN Normal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Matthew-zkj</cp:lastModifiedBy>
  <cp:revision>655</cp:revision>
  <dcterms:created xsi:type="dcterms:W3CDTF">2019-06-19T02:08:00Z</dcterms:created>
  <dcterms:modified xsi:type="dcterms:W3CDTF">2025-10-17T07:45:51Z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AF41F224846B4B578D1CF57519F7C06F_13</vt:lpwstr>
  </property>
</Properties>
</file>